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9" r:id="rId2"/>
    <p:sldId id="258" r:id="rId3"/>
    <p:sldId id="257" r:id="rId4"/>
    <p:sldId id="260" r:id="rId5"/>
    <p:sldId id="267" r:id="rId6"/>
    <p:sldId id="262" r:id="rId7"/>
    <p:sldId id="275" r:id="rId8"/>
    <p:sldId id="264" r:id="rId9"/>
    <p:sldId id="265" r:id="rId10"/>
    <p:sldId id="284" r:id="rId11"/>
    <p:sldId id="266" r:id="rId12"/>
    <p:sldId id="277" r:id="rId13"/>
    <p:sldId id="285" r:id="rId14"/>
    <p:sldId id="281" r:id="rId15"/>
    <p:sldId id="280" r:id="rId16"/>
    <p:sldId id="279" r:id="rId17"/>
    <p:sldId id="278" r:id="rId18"/>
    <p:sldId id="283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3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54" algn="l" defTabSz="9143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09" algn="l" defTabSz="9143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63" algn="l" defTabSz="9143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17" algn="l" defTabSz="9143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71" algn="l" defTabSz="9143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26" algn="l" defTabSz="9143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80" algn="l" defTabSz="9143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234" algn="l" defTabSz="9143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6BB1C185-11A4-427F-A58A-FA72831A4287}">
          <p14:sldIdLst/>
        </p14:section>
        <p14:section name="Title" id="{353BF9D2-306C-418B-B165-E7B540509ACC}">
          <p14:sldIdLst>
            <p14:sldId id="259"/>
          </p14:sldIdLst>
        </p14:section>
        <p14:section name="Functional Requirements" id="{361FC344-1E53-4FCE-9A65-2BF50CECC6C9}">
          <p14:sldIdLst>
            <p14:sldId id="258"/>
            <p14:sldId id="257"/>
          </p14:sldIdLst>
        </p14:section>
        <p14:section name="ER Model" id="{F1AF7B36-B9CC-43A1-BF0E-980F58A5E350}">
          <p14:sldIdLst>
            <p14:sldId id="260"/>
            <p14:sldId id="267"/>
          </p14:sldIdLst>
        </p14:section>
        <p14:section name="Relational Diagram" id="{176B716F-E3EF-4DBF-9C22-F34D3F59F61F}">
          <p14:sldIdLst>
            <p14:sldId id="262"/>
            <p14:sldId id="275"/>
          </p14:sldIdLst>
        </p14:section>
        <p14:section name="SQL DDL" id="{68DE69B4-491D-4EB7-AEF4-7B8B3A2A6892}">
          <p14:sldIdLst>
            <p14:sldId id="264"/>
            <p14:sldId id="265"/>
            <p14:sldId id="284"/>
          </p14:sldIdLst>
        </p14:section>
        <p14:section name="Queries" id="{B88AA414-5B37-4C5F-9421-A561D75A8AE0}">
          <p14:sldIdLst>
            <p14:sldId id="266"/>
            <p14:sldId id="277"/>
            <p14:sldId id="285"/>
            <p14:sldId id="281"/>
            <p14:sldId id="280"/>
            <p14:sldId id="279"/>
            <p14:sldId id="278"/>
            <p14:sldId id="283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BF72"/>
    <a:srgbClr val="23272B"/>
    <a:srgbClr val="76706B"/>
    <a:srgbClr val="686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60"/>
  </p:normalViewPr>
  <p:slideViewPr>
    <p:cSldViewPr snapToGrid="0">
      <p:cViewPr varScale="1">
        <p:scale>
          <a:sx n="81" d="100"/>
          <a:sy n="81" d="100"/>
        </p:scale>
        <p:origin x="50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5295DB-7B35-4160-93DE-0E3DFBC319D6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E4C47-821E-41F3-BF2A-BB2C782CD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500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54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09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63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17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71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26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80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34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DDFD2-E53F-2112-1830-55B7B6BC6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96A169-F67A-8671-0C6D-885FCAD6F4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DC164-2F32-C529-149C-2E56AEA49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D6B87-1CA8-0655-9931-AF9E61D5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BD10C-71AE-E380-2BDD-243673F6A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8888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290BB-79E3-E0FA-9BE6-DE36CA139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BB7C75-4FEE-F3B1-1D72-65583BA97F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3D3DC-86FA-6485-0F56-4B187158B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023FF-DFA9-F4F5-244D-1F6E0DB34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520DB-39C2-7CCF-9E85-76F829DB6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2414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AFCB77-B4E9-5D53-2D33-B2EDA6C79B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6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8F4B54-5BEF-1D45-D5B5-96B8AF304F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6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5E624-2602-9F12-1E68-712BAB8AD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C8895-4329-2253-1A6A-72D2CB4EC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9D0CB7-B0A2-789A-566F-DD1DF9603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6174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91126-FB8D-F0B8-2C00-B10E7331B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C30B4-A5CD-7642-5A5C-3A9B42685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A07F-B0AF-3B86-EF35-23272BECF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91CCB-A3CE-E22F-8207-77403C0DB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398E5-75E4-19B9-B2CB-B18F78913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9474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53D4A-FE7C-7757-4E41-9496C0CDE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91479E-431E-4D68-9F6B-EB3405ECC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2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4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6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9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1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3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5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78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40240-7356-9058-0B75-2F5DE282F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3F209-E989-1F6E-57DB-9521FA5A8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06FCE-B0DD-1993-8213-71B447C97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8252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363C9-F0A0-FB31-F75E-EE293ECA9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E14DF-EC6C-CA07-5EFC-611A46ABE2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1076E3-E73C-2224-F0FE-8B573F313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F9D36-3791-F682-8891-F59A5254E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FEC0C8-DD04-31AF-DC6A-15A23F1A4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62D70C-A98B-3570-2198-72712C9D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867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7FFF0-EA56-00E4-FD84-9067AC572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E16220-2116-627B-71AC-252C5486C7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23" indent="0">
              <a:buNone/>
              <a:defRPr sz="2000" b="1"/>
            </a:lvl2pPr>
            <a:lvl3pPr marL="914446" indent="0">
              <a:buNone/>
              <a:defRPr sz="1800" b="1"/>
            </a:lvl3pPr>
            <a:lvl4pPr marL="1371669" indent="0">
              <a:buNone/>
              <a:defRPr sz="1600" b="1"/>
            </a:lvl4pPr>
            <a:lvl5pPr marL="1828891" indent="0">
              <a:buNone/>
              <a:defRPr sz="1600" b="1"/>
            </a:lvl5pPr>
            <a:lvl6pPr marL="2286114" indent="0">
              <a:buNone/>
              <a:defRPr sz="1600" b="1"/>
            </a:lvl6pPr>
            <a:lvl7pPr marL="2743337" indent="0">
              <a:buNone/>
              <a:defRPr sz="1600" b="1"/>
            </a:lvl7pPr>
            <a:lvl8pPr marL="3200560" indent="0">
              <a:buNone/>
              <a:defRPr sz="1600" b="1"/>
            </a:lvl8pPr>
            <a:lvl9pPr marL="365778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742B78-D064-8160-6DDD-63A3A42DB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52703-075E-5C33-A476-5F67B26ED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23" indent="0">
              <a:buNone/>
              <a:defRPr sz="2000" b="1"/>
            </a:lvl2pPr>
            <a:lvl3pPr marL="914446" indent="0">
              <a:buNone/>
              <a:defRPr sz="1800" b="1"/>
            </a:lvl3pPr>
            <a:lvl4pPr marL="1371669" indent="0">
              <a:buNone/>
              <a:defRPr sz="1600" b="1"/>
            </a:lvl4pPr>
            <a:lvl5pPr marL="1828891" indent="0">
              <a:buNone/>
              <a:defRPr sz="1600" b="1"/>
            </a:lvl5pPr>
            <a:lvl6pPr marL="2286114" indent="0">
              <a:buNone/>
              <a:defRPr sz="1600" b="1"/>
            </a:lvl6pPr>
            <a:lvl7pPr marL="2743337" indent="0">
              <a:buNone/>
              <a:defRPr sz="1600" b="1"/>
            </a:lvl7pPr>
            <a:lvl8pPr marL="3200560" indent="0">
              <a:buNone/>
              <a:defRPr sz="1600" b="1"/>
            </a:lvl8pPr>
            <a:lvl9pPr marL="365778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B6DB84-A255-710D-4E16-1051AE9978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FE8A44-29E8-F454-7604-95F92B0D4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B0418F-1C78-A303-61CD-8CDA53EAF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3DE13F-2034-EB48-FEE4-08A2239D9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2638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9477E-A6CB-F60A-4BE3-97ADB3743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EAA6E6-B560-1101-549F-16998CB81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E334DD-C502-466F-3D24-B64EEF89D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A4FD2B-50F7-CA93-A221-3F6643E3C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9366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1DA0BA-62F7-478F-DB4B-2FC8EB3D9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41EF4E-0463-8E98-3359-C2F427552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A059B5-F829-B276-C027-34B7F638E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2406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E5A73-E838-FF71-70EB-414E228AC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003A5-7FB6-7D8C-2980-7D1085A78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10DEB6-C236-D4B7-1D53-C7E2F90B1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23" indent="0">
              <a:buNone/>
              <a:defRPr sz="1400"/>
            </a:lvl2pPr>
            <a:lvl3pPr marL="914446" indent="0">
              <a:buNone/>
              <a:defRPr sz="1200"/>
            </a:lvl3pPr>
            <a:lvl4pPr marL="1371669" indent="0">
              <a:buNone/>
              <a:defRPr sz="1000"/>
            </a:lvl4pPr>
            <a:lvl5pPr marL="1828891" indent="0">
              <a:buNone/>
              <a:defRPr sz="1000"/>
            </a:lvl5pPr>
            <a:lvl6pPr marL="2286114" indent="0">
              <a:buNone/>
              <a:defRPr sz="1000"/>
            </a:lvl6pPr>
            <a:lvl7pPr marL="2743337" indent="0">
              <a:buNone/>
              <a:defRPr sz="1000"/>
            </a:lvl7pPr>
            <a:lvl8pPr marL="3200560" indent="0">
              <a:buNone/>
              <a:defRPr sz="1000"/>
            </a:lvl8pPr>
            <a:lvl9pPr marL="365778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EE16B5-9C1B-D6BC-8BA6-F67140E37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4204E4-CC86-DA12-A43D-0AFC3FC32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94BE0-DC60-E6B9-4975-5C7B6033A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3741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6B04E-B7DF-538C-1399-695927933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ED68C2-D028-3472-820E-B8A46BBB65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F3AC43-C2A6-045D-2449-E9D5A18232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23" indent="0">
              <a:buNone/>
              <a:defRPr sz="1400"/>
            </a:lvl2pPr>
            <a:lvl3pPr marL="914446" indent="0">
              <a:buNone/>
              <a:defRPr sz="1200"/>
            </a:lvl3pPr>
            <a:lvl4pPr marL="1371669" indent="0">
              <a:buNone/>
              <a:defRPr sz="1000"/>
            </a:lvl4pPr>
            <a:lvl5pPr marL="1828891" indent="0">
              <a:buNone/>
              <a:defRPr sz="1000"/>
            </a:lvl5pPr>
            <a:lvl6pPr marL="2286114" indent="0">
              <a:buNone/>
              <a:defRPr sz="1000"/>
            </a:lvl6pPr>
            <a:lvl7pPr marL="2743337" indent="0">
              <a:buNone/>
              <a:defRPr sz="1000"/>
            </a:lvl7pPr>
            <a:lvl8pPr marL="3200560" indent="0">
              <a:buNone/>
              <a:defRPr sz="1000"/>
            </a:lvl8pPr>
            <a:lvl9pPr marL="365778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DA11F1-B032-2074-62BB-95E757C29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587D5-5015-35F5-E8C1-88231E380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336FA8-D19C-41DF-C07A-B3A3B12FD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1054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DC31C6-6BE2-0800-DBCB-73EC8EB86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A32A6-6403-5F9B-64D5-DB82A40A8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7B8D5-62C7-C38B-18C8-69DA45A860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D7895-74E3-47BF-8E93-C44794DA0821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DADF5-FEAA-7133-AB62-563C4952EB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E9455-F190-F313-4BCF-E1D49EFE62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C92C5-0676-4B54-A3A7-DDFB6FEEEF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3199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91444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57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80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03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9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0.png"/><Relationship Id="rId18" Type="http://schemas.openxmlformats.org/officeDocument/2006/relationships/image" Target="../media/image13.png"/><Relationship Id="rId3" Type="http://schemas.openxmlformats.org/officeDocument/2006/relationships/image" Target="../media/image2.png"/><Relationship Id="rId21" Type="http://schemas.openxmlformats.org/officeDocument/2006/relationships/slide" Target="slide8.xml"/><Relationship Id="rId7" Type="http://schemas.openxmlformats.org/officeDocument/2006/relationships/image" Target="../media/image6.png"/><Relationship Id="rId12" Type="http://schemas.openxmlformats.org/officeDocument/2006/relationships/slide" Target="slide6.xml"/><Relationship Id="rId17" Type="http://schemas.openxmlformats.org/officeDocument/2006/relationships/image" Target="../media/image12.png"/><Relationship Id="rId2" Type="http://schemas.openxmlformats.org/officeDocument/2006/relationships/image" Target="../media/image1.png"/><Relationship Id="rId16" Type="http://schemas.openxmlformats.org/officeDocument/2006/relationships/slide" Target="slide2.xml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5" Type="http://schemas.openxmlformats.org/officeDocument/2006/relationships/image" Target="../media/image11.png"/><Relationship Id="rId10" Type="http://schemas.openxmlformats.org/officeDocument/2006/relationships/slide" Target="slide4.xml"/><Relationship Id="rId19" Type="http://schemas.openxmlformats.org/officeDocument/2006/relationships/image" Target="../media/image14.svg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slide" Target="slide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rive.google.com/file/d/1w_BNTdWLylYOuLKTCrq2YKWp-hNthLwj/view?usp=drive_link" TargetMode="Externa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drive.google.com/file/d/1ihuWJEgd28qKffzbxxb0bAxSsPPYTyOz/view?usp=drive_link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drive.google.com/file/d/1gQysDA3j2oYR_S8LuD8F9UUWVH2HfGGL/view?usp=drive_link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hyperlink" Target="https://drive.google.com/file/d/1GI58fCijvLyZLJoNPPCfWS2NjL5KUfXQ/view?usp=drive_link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EE2909-03A0-7A12-A1DC-FCAA64654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>
            <a:extLst>
              <a:ext uri="{FF2B5EF4-FFF2-40B4-BE49-F238E27FC236}">
                <a16:creationId xmlns:a16="http://schemas.microsoft.com/office/drawing/2014/main" id="{063D13D1-E048-6684-D334-28B113384F2F}"/>
              </a:ext>
            </a:extLst>
          </p:cNvPr>
          <p:cNvSpPr txBox="1"/>
          <p:nvPr/>
        </p:nvSpPr>
        <p:spPr>
          <a:xfrm>
            <a:off x="1591429" y="-29480"/>
            <a:ext cx="109956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Gabriola" panose="04040605051002020D02" pitchFamily="82" charset="0"/>
              </a:rPr>
              <a:t>Courier Shipping Management System</a:t>
            </a:r>
            <a:endParaRPr lang="en-IN" sz="6000" b="1" dirty="0">
              <a:solidFill>
                <a:schemeClr val="bg1"/>
              </a:solidFill>
              <a:latin typeface="Gabriola" panose="04040605051002020D02" pitchFamily="82" charset="0"/>
            </a:endParaRPr>
          </a:p>
        </p:txBody>
      </p:sp>
      <p:sp useBgFill="1">
        <p:nvSpPr>
          <p:cNvPr id="6" name="!!solution_big">
            <a:extLst>
              <a:ext uri="{FF2B5EF4-FFF2-40B4-BE49-F238E27FC236}">
                <a16:creationId xmlns:a16="http://schemas.microsoft.com/office/drawing/2014/main" id="{F750BDEB-0BBB-6D78-78BA-64169ECD9F6B}"/>
              </a:ext>
            </a:extLst>
          </p:cNvPr>
          <p:cNvSpPr/>
          <p:nvPr/>
        </p:nvSpPr>
        <p:spPr>
          <a:xfrm>
            <a:off x="963318" y="5222915"/>
            <a:ext cx="1422400" cy="1422400"/>
          </a:xfrm>
          <a:prstGeom prst="ellipse">
            <a:avLst/>
          </a:prstGeom>
          <a:ln w="6350">
            <a:solidFill>
              <a:schemeClr val="bg1"/>
            </a:solidFill>
          </a:ln>
          <a:effectLst>
            <a:innerShdw blurRad="279400">
              <a:schemeClr val="bg1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700" dirty="0">
              <a:latin typeface="Gabriola" panose="04040605051002020D02" pitchFamily="82" charset="0"/>
            </a:endParaRPr>
          </a:p>
        </p:txBody>
      </p:sp>
      <p:grpSp>
        <p:nvGrpSpPr>
          <p:cNvPr id="7" name="!!solution">
            <a:extLst>
              <a:ext uri="{FF2B5EF4-FFF2-40B4-BE49-F238E27FC236}">
                <a16:creationId xmlns:a16="http://schemas.microsoft.com/office/drawing/2014/main" id="{6E65C1E4-F4F7-A25C-14B3-28D6B5F245F8}"/>
              </a:ext>
            </a:extLst>
          </p:cNvPr>
          <p:cNvGrpSpPr/>
          <p:nvPr/>
        </p:nvGrpSpPr>
        <p:grpSpPr>
          <a:xfrm>
            <a:off x="1422595" y="5022385"/>
            <a:ext cx="507586" cy="507586"/>
            <a:chOff x="3825777" y="2263184"/>
            <a:chExt cx="507586" cy="507586"/>
          </a:xfrm>
        </p:grpSpPr>
        <p:sp useBgFill="1">
          <p:nvSpPr>
            <p:cNvPr id="8" name="Oval 7">
              <a:extLst>
                <a:ext uri="{FF2B5EF4-FFF2-40B4-BE49-F238E27FC236}">
                  <a16:creationId xmlns:a16="http://schemas.microsoft.com/office/drawing/2014/main" id="{3BB2151B-85A2-32EB-1B55-A1DA24E22DE9}"/>
                </a:ext>
              </a:extLst>
            </p:cNvPr>
            <p:cNvSpPr/>
            <p:nvPr/>
          </p:nvSpPr>
          <p:spPr>
            <a:xfrm>
              <a:off x="3825777" y="2263184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Gabriola" panose="04040605051002020D02" pitchFamily="82" charset="0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6CDDA9B9-9D97-AE21-B3E5-9DBAE9742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953570" y="2390977"/>
              <a:ext cx="252000" cy="252000"/>
            </a:xfrm>
            <a:prstGeom prst="rect">
              <a:avLst/>
            </a:prstGeom>
          </p:spPr>
        </p:pic>
      </p:grpSp>
      <p:sp useBgFill="1">
        <p:nvSpPr>
          <p:cNvPr id="14" name="!!model_big">
            <a:extLst>
              <a:ext uri="{FF2B5EF4-FFF2-40B4-BE49-F238E27FC236}">
                <a16:creationId xmlns:a16="http://schemas.microsoft.com/office/drawing/2014/main" id="{F32C3D43-8E33-33A3-BE7B-015F21D420C0}"/>
              </a:ext>
            </a:extLst>
          </p:cNvPr>
          <p:cNvSpPr/>
          <p:nvPr/>
        </p:nvSpPr>
        <p:spPr>
          <a:xfrm>
            <a:off x="8658476" y="4496499"/>
            <a:ext cx="1422400" cy="1422400"/>
          </a:xfrm>
          <a:prstGeom prst="ellipse">
            <a:avLst/>
          </a:prstGeom>
          <a:ln w="6350">
            <a:solidFill>
              <a:schemeClr val="bg1"/>
            </a:solidFill>
          </a:ln>
          <a:effectLst>
            <a:innerShdw blurRad="279400">
              <a:schemeClr val="bg1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700" dirty="0">
              <a:latin typeface="Gabriola" panose="04040605051002020D02" pitchFamily="82" charset="0"/>
            </a:endParaRPr>
          </a:p>
        </p:txBody>
      </p:sp>
      <p:grpSp>
        <p:nvGrpSpPr>
          <p:cNvPr id="22" name="!!model">
            <a:extLst>
              <a:ext uri="{FF2B5EF4-FFF2-40B4-BE49-F238E27FC236}">
                <a16:creationId xmlns:a16="http://schemas.microsoft.com/office/drawing/2014/main" id="{189B87AA-ED07-01D1-822F-59CF2F8CA577}"/>
              </a:ext>
            </a:extLst>
          </p:cNvPr>
          <p:cNvGrpSpPr/>
          <p:nvPr/>
        </p:nvGrpSpPr>
        <p:grpSpPr>
          <a:xfrm>
            <a:off x="9096150" y="4295525"/>
            <a:ext cx="507586" cy="507586"/>
            <a:chOff x="5832785" y="1868829"/>
            <a:chExt cx="507586" cy="507586"/>
          </a:xfrm>
        </p:grpSpPr>
        <p:sp useBgFill="1">
          <p:nvSpPr>
            <p:cNvPr id="24" name="Oval 23">
              <a:extLst>
                <a:ext uri="{FF2B5EF4-FFF2-40B4-BE49-F238E27FC236}">
                  <a16:creationId xmlns:a16="http://schemas.microsoft.com/office/drawing/2014/main" id="{ADB1A41A-9197-5EB4-1475-F5C20AAC67FF}"/>
                </a:ext>
              </a:extLst>
            </p:cNvPr>
            <p:cNvSpPr/>
            <p:nvPr/>
          </p:nvSpPr>
          <p:spPr>
            <a:xfrm>
              <a:off x="5832785" y="1868829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Gabriola" panose="04040605051002020D02" pitchFamily="82" charset="0"/>
              </a:endParaRPr>
            </a:p>
          </p:txBody>
        </p:sp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A54C87D2-EDFC-2CCB-AFFF-A18E81E22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960578" y="1971267"/>
              <a:ext cx="252000" cy="252000"/>
            </a:xfrm>
            <a:prstGeom prst="rect">
              <a:avLst/>
            </a:prstGeom>
          </p:spPr>
        </p:pic>
      </p:grpSp>
      <p:sp useBgFill="1">
        <p:nvSpPr>
          <p:cNvPr id="35" name="!!finanvials_big">
            <a:extLst>
              <a:ext uri="{FF2B5EF4-FFF2-40B4-BE49-F238E27FC236}">
                <a16:creationId xmlns:a16="http://schemas.microsoft.com/office/drawing/2014/main" id="{57D6ED15-D519-BA8F-AF91-27ABB9FE5BFA}"/>
              </a:ext>
            </a:extLst>
          </p:cNvPr>
          <p:cNvSpPr/>
          <p:nvPr/>
        </p:nvSpPr>
        <p:spPr>
          <a:xfrm>
            <a:off x="470792" y="3595512"/>
            <a:ext cx="1422400" cy="1422400"/>
          </a:xfrm>
          <a:prstGeom prst="ellipse">
            <a:avLst/>
          </a:prstGeom>
          <a:ln w="6350">
            <a:solidFill>
              <a:schemeClr val="bg1"/>
            </a:solidFill>
          </a:ln>
          <a:effectLst>
            <a:innerShdw blurRad="279400">
              <a:schemeClr val="bg1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700" dirty="0">
              <a:latin typeface="Gabriola" panose="04040605051002020D02" pitchFamily="82" charset="0"/>
            </a:endParaRPr>
          </a:p>
        </p:txBody>
      </p:sp>
      <p:grpSp>
        <p:nvGrpSpPr>
          <p:cNvPr id="36" name="!!financials">
            <a:extLst>
              <a:ext uri="{FF2B5EF4-FFF2-40B4-BE49-F238E27FC236}">
                <a16:creationId xmlns:a16="http://schemas.microsoft.com/office/drawing/2014/main" id="{1C3AFF15-601C-B8A8-59B1-D43CB1DC98A9}"/>
              </a:ext>
            </a:extLst>
          </p:cNvPr>
          <p:cNvGrpSpPr/>
          <p:nvPr/>
        </p:nvGrpSpPr>
        <p:grpSpPr>
          <a:xfrm>
            <a:off x="892407" y="3429676"/>
            <a:ext cx="507586" cy="507586"/>
            <a:chOff x="8769760" y="4481585"/>
            <a:chExt cx="507586" cy="507586"/>
          </a:xfrm>
        </p:grpSpPr>
        <p:sp useBgFill="1">
          <p:nvSpPr>
            <p:cNvPr id="37" name="Oval 36">
              <a:extLst>
                <a:ext uri="{FF2B5EF4-FFF2-40B4-BE49-F238E27FC236}">
                  <a16:creationId xmlns:a16="http://schemas.microsoft.com/office/drawing/2014/main" id="{C1FAC6C8-AB7B-D20C-8B29-0227F3C2A858}"/>
                </a:ext>
              </a:extLst>
            </p:cNvPr>
            <p:cNvSpPr/>
            <p:nvPr/>
          </p:nvSpPr>
          <p:spPr>
            <a:xfrm>
              <a:off x="8769760" y="4481585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Gabriola" panose="04040605051002020D02" pitchFamily="82" charset="0"/>
              </a:endParaRPr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3DB6D77E-8BAE-E560-6D33-2D8B734150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897553" y="4609378"/>
              <a:ext cx="252000" cy="252000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6" name="Section Zoom 15">
                <a:extLst>
                  <a:ext uri="{FF2B5EF4-FFF2-40B4-BE49-F238E27FC236}">
                    <a16:creationId xmlns:a16="http://schemas.microsoft.com/office/drawing/2014/main" id="{997AAB5F-E8C7-872B-2A6E-0BB395E659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58229498"/>
                  </p:ext>
                </p:extLst>
              </p:nvPr>
            </p:nvGraphicFramePr>
            <p:xfrm>
              <a:off x="597705" y="3955745"/>
              <a:ext cx="1201848" cy="676040"/>
            </p:xfrm>
            <a:graphic>
              <a:graphicData uri="http://schemas.microsoft.com/office/powerpoint/2016/sectionzoom">
                <psez:sectionZm>
                  <psez:sectionZmObj sectionId="{F1AF7B36-B9CC-43A1-BF0E-980F58A5E350}">
                    <psez:zmPr id="{30DDFD27-62A5-4AB6-94A0-C35ED17C03B8}" transitionDur="1000" showBg="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01848" cy="67604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6" name="Section Zoom 15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997AAB5F-E8C7-872B-2A6E-0BB395E659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97705" y="3955745"/>
                <a:ext cx="1201848" cy="6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21" name="Section Zoom 20">
                <a:extLst>
                  <a:ext uri="{FF2B5EF4-FFF2-40B4-BE49-F238E27FC236}">
                    <a16:creationId xmlns:a16="http://schemas.microsoft.com/office/drawing/2014/main" id="{6644D15F-4C38-DC2D-34B0-9E294F78F98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32226172"/>
                  </p:ext>
                </p:extLst>
              </p:nvPr>
            </p:nvGraphicFramePr>
            <p:xfrm>
              <a:off x="1067821" y="5594655"/>
              <a:ext cx="1213394" cy="682534"/>
            </p:xfrm>
            <a:graphic>
              <a:graphicData uri="http://schemas.microsoft.com/office/powerpoint/2016/sectionzoom">
                <psez:sectionZm>
                  <psez:sectionZmObj sectionId="{176B716F-E3EF-4DBF-9C22-F34D3F59F61F}">
                    <psez:zmPr id="{B296E2AC-2E5F-427B-8FCE-3971C36DB8BA}" transitionDur="1000" showBg="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13394" cy="682534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21" name="Section Zoom 2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6644D15F-4C38-DC2D-34B0-9E294F78F9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67821" y="5594655"/>
                <a:ext cx="1213394" cy="6825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29" name="Section Zoom 28">
                <a:extLst>
                  <a:ext uri="{FF2B5EF4-FFF2-40B4-BE49-F238E27FC236}">
                    <a16:creationId xmlns:a16="http://schemas.microsoft.com/office/drawing/2014/main" id="{54AA8033-95E5-53E1-5B79-61287187480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13598064"/>
                  </p:ext>
                </p:extLst>
              </p:nvPr>
            </p:nvGraphicFramePr>
            <p:xfrm>
              <a:off x="8772707" y="4871904"/>
              <a:ext cx="1193937" cy="671590"/>
            </p:xfrm>
            <a:graphic>
              <a:graphicData uri="http://schemas.microsoft.com/office/powerpoint/2016/sectionzoom">
                <psez:sectionZm>
                  <psez:sectionZmObj sectionId="{B88AA414-5B37-4C5F-9421-A561D75A8AE0}">
                    <psez:zmPr id="{65B9FB72-985B-40E1-BFAB-7888169D2877}" transitionDur="1000" showBg="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93937" cy="67159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29" name="Section Zoom 28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54AA8033-95E5-53E1-5B79-61287187480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772707" y="4871904"/>
                <a:ext cx="1193937" cy="67159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20" name="!!finanvials_big">
            <a:extLst>
              <a:ext uri="{FF2B5EF4-FFF2-40B4-BE49-F238E27FC236}">
                <a16:creationId xmlns:a16="http://schemas.microsoft.com/office/drawing/2014/main" id="{98D9D2FF-733A-27C4-1131-4A423953B724}"/>
              </a:ext>
            </a:extLst>
          </p:cNvPr>
          <p:cNvSpPr/>
          <p:nvPr/>
        </p:nvSpPr>
        <p:spPr>
          <a:xfrm>
            <a:off x="544689" y="1781481"/>
            <a:ext cx="1422400" cy="1422400"/>
          </a:xfrm>
          <a:prstGeom prst="ellipse">
            <a:avLst/>
          </a:prstGeom>
          <a:ln w="6350">
            <a:solidFill>
              <a:schemeClr val="bg1"/>
            </a:solidFill>
          </a:ln>
          <a:effectLst>
            <a:innerShdw blurRad="279400">
              <a:schemeClr val="bg1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700" dirty="0">
              <a:latin typeface="Gabriola" panose="04040605051002020D02" pitchFamily="82" charset="0"/>
            </a:endParaRPr>
          </a:p>
        </p:txBody>
      </p:sp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2" name="Section Zoom 31">
                <a:extLst>
                  <a:ext uri="{FF2B5EF4-FFF2-40B4-BE49-F238E27FC236}">
                    <a16:creationId xmlns:a16="http://schemas.microsoft.com/office/drawing/2014/main" id="{D5CAF53E-CE5B-1036-6896-4B864C62EC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95260010"/>
                  </p:ext>
                </p:extLst>
              </p:nvPr>
            </p:nvGraphicFramePr>
            <p:xfrm>
              <a:off x="685439" y="2160623"/>
              <a:ext cx="1180649" cy="664115"/>
            </p:xfrm>
            <a:graphic>
              <a:graphicData uri="http://schemas.microsoft.com/office/powerpoint/2016/sectionzoom">
                <psez:sectionZm>
                  <psez:sectionZmObj sectionId="{361FC344-1E53-4FCE-9A65-2BF50CECC6C9}">
                    <psez:zmPr id="{8050A37F-B71A-4F22-8933-FA4184149D22}" transitionDur="1000" showBg="0">
                      <p166:blipFill xmlns:p166="http://schemas.microsoft.com/office/powerpoint/2016/6/main">
                        <a:blip r:embed="rId1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80649" cy="664115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2" name="Section Zoom 31">
                <a:hlinkClick r:id="rId16" action="ppaction://hlinksldjump"/>
                <a:extLst>
                  <a:ext uri="{FF2B5EF4-FFF2-40B4-BE49-F238E27FC236}">
                    <a16:creationId xmlns:a16="http://schemas.microsoft.com/office/drawing/2014/main" id="{D5CAF53E-CE5B-1036-6896-4B864C62EC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5439" y="2160623"/>
                <a:ext cx="1180649" cy="664115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34" name="Oval 33">
            <a:extLst>
              <a:ext uri="{FF2B5EF4-FFF2-40B4-BE49-F238E27FC236}">
                <a16:creationId xmlns:a16="http://schemas.microsoft.com/office/drawing/2014/main" id="{A5A2475B-4381-F6C4-CCA0-F39544A3915C}"/>
              </a:ext>
            </a:extLst>
          </p:cNvPr>
          <p:cNvSpPr/>
          <p:nvPr/>
        </p:nvSpPr>
        <p:spPr>
          <a:xfrm>
            <a:off x="1002096" y="1572253"/>
            <a:ext cx="507586" cy="507586"/>
          </a:xfrm>
          <a:prstGeom prst="ellipse">
            <a:avLst/>
          </a:prstGeom>
          <a:ln w="6350">
            <a:solidFill>
              <a:schemeClr val="bg1"/>
            </a:solidFill>
          </a:ln>
          <a:effectLst>
            <a:innerShdw blurRad="279400">
              <a:schemeClr val="bg1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700" dirty="0">
              <a:latin typeface="Gabriola" panose="04040605051002020D02" pitchFamily="82" charset="0"/>
            </a:endParaRPr>
          </a:p>
        </p:txBody>
      </p:sp>
      <p:pic>
        <p:nvPicPr>
          <p:cNvPr id="44" name="Graphic 43">
            <a:extLst>
              <a:ext uri="{FF2B5EF4-FFF2-40B4-BE49-F238E27FC236}">
                <a16:creationId xmlns:a16="http://schemas.microsoft.com/office/drawing/2014/main" id="{D71ED204-A73E-3B98-5B0B-E0367F3EB6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29889" y="1700046"/>
            <a:ext cx="252000" cy="2520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0AFBE809-56FD-FBDB-9F16-E02DCD64660A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55"/>
          <a:stretch/>
        </p:blipFill>
        <p:spPr>
          <a:xfrm>
            <a:off x="9223943" y="1767522"/>
            <a:ext cx="2172824" cy="15456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27AFCF7-BDE5-9070-1F9E-EF6B88957001}"/>
              </a:ext>
            </a:extLst>
          </p:cNvPr>
          <p:cNvSpPr txBox="1"/>
          <p:nvPr/>
        </p:nvSpPr>
        <p:spPr>
          <a:xfrm>
            <a:off x="5674565" y="2495587"/>
            <a:ext cx="33650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b="1" dirty="0">
                <a:solidFill>
                  <a:schemeClr val="bg1"/>
                </a:solidFill>
                <a:latin typeface="Gabriola" panose="04040605051002020D02" pitchFamily="82" charset="0"/>
                <a:cs typeface="Dubai" panose="020B0503030403030204" pitchFamily="34" charset="-78"/>
              </a:rPr>
              <a:t>Utsav Solanki</a:t>
            </a:r>
          </a:p>
        </p:txBody>
      </p:sp>
      <p:sp useBgFill="1">
        <p:nvSpPr>
          <p:cNvPr id="41" name="!!potential_big">
            <a:extLst>
              <a:ext uri="{FF2B5EF4-FFF2-40B4-BE49-F238E27FC236}">
                <a16:creationId xmlns:a16="http://schemas.microsoft.com/office/drawing/2014/main" id="{9587356A-D481-E854-1E59-355A433AD8EC}"/>
              </a:ext>
            </a:extLst>
          </p:cNvPr>
          <p:cNvSpPr/>
          <p:nvPr/>
        </p:nvSpPr>
        <p:spPr>
          <a:xfrm>
            <a:off x="6769729" y="4462283"/>
            <a:ext cx="1422400" cy="1422400"/>
          </a:xfrm>
          <a:prstGeom prst="ellipse">
            <a:avLst/>
          </a:prstGeom>
          <a:ln w="6350">
            <a:solidFill>
              <a:schemeClr val="bg1"/>
            </a:solidFill>
          </a:ln>
          <a:effectLst>
            <a:innerShdw blurRad="279400">
              <a:schemeClr val="bg1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700" dirty="0">
              <a:latin typeface="Gabriola" panose="04040605051002020D02" pitchFamily="82" charset="0"/>
            </a:endParaRPr>
          </a:p>
        </p:txBody>
      </p:sp>
      <p:grpSp>
        <p:nvGrpSpPr>
          <p:cNvPr id="42" name="!!potential">
            <a:extLst>
              <a:ext uri="{FF2B5EF4-FFF2-40B4-BE49-F238E27FC236}">
                <a16:creationId xmlns:a16="http://schemas.microsoft.com/office/drawing/2014/main" id="{A8A576A0-A676-AA8E-9545-FA4F06D960B5}"/>
              </a:ext>
            </a:extLst>
          </p:cNvPr>
          <p:cNvGrpSpPr/>
          <p:nvPr/>
        </p:nvGrpSpPr>
        <p:grpSpPr>
          <a:xfrm>
            <a:off x="7225266" y="4208490"/>
            <a:ext cx="507586" cy="507586"/>
            <a:chOff x="4797684" y="4481585"/>
            <a:chExt cx="507586" cy="507586"/>
          </a:xfrm>
        </p:grpSpPr>
        <p:sp useBgFill="1">
          <p:nvSpPr>
            <p:cNvPr id="43" name="Oval 42">
              <a:extLst>
                <a:ext uri="{FF2B5EF4-FFF2-40B4-BE49-F238E27FC236}">
                  <a16:creationId xmlns:a16="http://schemas.microsoft.com/office/drawing/2014/main" id="{6EA3953B-DD2B-6A59-F4D4-26AECC2B5AD4}"/>
                </a:ext>
              </a:extLst>
            </p:cNvPr>
            <p:cNvSpPr/>
            <p:nvPr/>
          </p:nvSpPr>
          <p:spPr>
            <a:xfrm>
              <a:off x="4797684" y="4481585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Gabriola" panose="04040605051002020D02" pitchFamily="82" charset="0"/>
              </a:endParaRPr>
            </a:p>
          </p:txBody>
        </p:sp>
        <p:pic>
          <p:nvPicPr>
            <p:cNvPr id="45" name="Graphic 44">
              <a:extLst>
                <a:ext uri="{FF2B5EF4-FFF2-40B4-BE49-F238E27FC236}">
                  <a16:creationId xmlns:a16="http://schemas.microsoft.com/office/drawing/2014/main" id="{74834D13-C724-DAB4-2326-A73A0D8F6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4925477" y="4609378"/>
              <a:ext cx="252000" cy="252000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47" name="Section Zoom 46">
                <a:extLst>
                  <a:ext uri="{FF2B5EF4-FFF2-40B4-BE49-F238E27FC236}">
                    <a16:creationId xmlns:a16="http://schemas.microsoft.com/office/drawing/2014/main" id="{F203688E-EF6D-4C38-C6A0-736F871416A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94883316"/>
                  </p:ext>
                </p:extLst>
              </p:nvPr>
            </p:nvGraphicFramePr>
            <p:xfrm>
              <a:off x="6874430" y="4817238"/>
              <a:ext cx="1213000" cy="682313"/>
            </p:xfrm>
            <a:graphic>
              <a:graphicData uri="http://schemas.microsoft.com/office/powerpoint/2016/sectionzoom">
                <psez:sectionZm>
                  <psez:sectionZmObj sectionId="{68DE69B4-491D-4EB7-AEF4-7B8B3A2A6892}">
                    <psez:zmPr id="{ACBE8515-85D9-451A-9672-B8DEDB7FEB98}" transitionDur="1000" showBg="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13000" cy="682313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47" name="Section Zoom 46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F203688E-EF6D-4C38-C6A0-736F871416A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874430" y="4817238"/>
                <a:ext cx="1213000" cy="68231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1108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05AF60-6E5F-112E-6005-9171C1539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7EF19ED-06C9-F313-441A-9C01B9CE52DF}"/>
              </a:ext>
            </a:extLst>
          </p:cNvPr>
          <p:cNvSpPr txBox="1"/>
          <p:nvPr/>
        </p:nvSpPr>
        <p:spPr>
          <a:xfrm>
            <a:off x="1340606" y="103163"/>
            <a:ext cx="102205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3BF72"/>
                </a:solidFill>
                <a:effectLst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ea typeface="Cambria" panose="02040503050406030204" pitchFamily="18" charset="0"/>
              </a:rPr>
              <a:t>Special Feature</a:t>
            </a:r>
            <a:endParaRPr lang="en-IN" sz="4000" dirty="0">
              <a:solidFill>
                <a:srgbClr val="F3BF72"/>
              </a:solidFill>
              <a:effectLst>
                <a:reflection stA="45000" endPos="3000" dist="50800" dir="5400000" sy="-100000" algn="bl" rotWithShape="0"/>
              </a:effectLst>
              <a:latin typeface="Gabriola" panose="04040605051002020D02" pitchFamily="82" charset="0"/>
              <a:ea typeface="Cambria" panose="020405030504060302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3F237AD-8E3D-9057-4884-E9A351B27615}"/>
              </a:ext>
            </a:extLst>
          </p:cNvPr>
          <p:cNvCxnSpPr>
            <a:cxnSpLocks/>
          </p:cNvCxnSpPr>
          <p:nvPr/>
        </p:nvCxnSpPr>
        <p:spPr>
          <a:xfrm>
            <a:off x="313772" y="811049"/>
            <a:ext cx="11366339" cy="0"/>
          </a:xfrm>
          <a:prstGeom prst="line">
            <a:avLst/>
          </a:prstGeom>
          <a:ln>
            <a:solidFill>
              <a:srgbClr val="F3B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!!potential">
            <a:extLst>
              <a:ext uri="{FF2B5EF4-FFF2-40B4-BE49-F238E27FC236}">
                <a16:creationId xmlns:a16="http://schemas.microsoft.com/office/drawing/2014/main" id="{12E45B1F-14E5-E37E-40E5-D6793FC6AFEE}"/>
              </a:ext>
            </a:extLst>
          </p:cNvPr>
          <p:cNvGrpSpPr/>
          <p:nvPr/>
        </p:nvGrpSpPr>
        <p:grpSpPr>
          <a:xfrm>
            <a:off x="6108874" y="567412"/>
            <a:ext cx="507586" cy="507586"/>
            <a:chOff x="4797684" y="4481585"/>
            <a:chExt cx="507586" cy="507586"/>
          </a:xfrm>
        </p:grpSpPr>
        <p:sp useBgFill="1">
          <p:nvSpPr>
            <p:cNvPr id="7" name="Oval 6">
              <a:extLst>
                <a:ext uri="{FF2B5EF4-FFF2-40B4-BE49-F238E27FC236}">
                  <a16:creationId xmlns:a16="http://schemas.microsoft.com/office/drawing/2014/main" id="{1E962554-5E02-748F-7C80-61EF14F15C10}"/>
                </a:ext>
              </a:extLst>
            </p:cNvPr>
            <p:cNvSpPr/>
            <p:nvPr/>
          </p:nvSpPr>
          <p:spPr>
            <a:xfrm>
              <a:off x="4797684" y="4481585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Darker Grotesque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331D71F3-5180-7D6A-CF9D-EB7CC4B77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925477" y="4609378"/>
              <a:ext cx="252000" cy="252000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0834936-B9F8-C8CB-EFA0-9244230B1C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8" y="-98405"/>
            <a:ext cx="1026835" cy="103302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FC40867-A094-2034-BAC9-CCC5218B3B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659096"/>
            <a:ext cx="12192000" cy="12341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3CA808CB-9280-29A7-B612-547BAE6B5E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88" y="3864583"/>
            <a:ext cx="1233542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 our courier shipping management system, a special feature uses a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trigger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to automatically calculate the expected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delivery date and price based on the shipment's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distance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type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(e.g., Express or Standard).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This automation ensures accurate, consistent pricing and delivery estimates for each courier.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686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4F7DCD-65C6-28AC-558B-38310B944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8ECB3B8-F084-3AF5-5F29-9750AD525956}"/>
              </a:ext>
            </a:extLst>
          </p:cNvPr>
          <p:cNvSpPr txBox="1"/>
          <p:nvPr/>
        </p:nvSpPr>
        <p:spPr>
          <a:xfrm>
            <a:off x="4552545" y="1959833"/>
            <a:ext cx="6341274" cy="2647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1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/>
                  </a:outerShdw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</a:rPr>
              <a:t>Queries</a:t>
            </a:r>
            <a:endParaRPr lang="en-IN" sz="16601" dirty="0"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/>
                </a:outerShdw>
                <a:reflection stA="45000" endPos="3000" dist="50800" dir="5400000" sy="-100000" algn="bl" rotWithShape="0"/>
              </a:effectLst>
              <a:latin typeface="Gabriola" panose="04040605051002020D02" pitchFamily="8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1C1C2C-4B4B-4A7E-74A6-33170BC54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4895" y="2751714"/>
            <a:ext cx="1855126" cy="185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303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F01D0B-E93F-488F-978C-001BE6574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B46B1B-0CB5-4E16-47B9-3731A70D8640}"/>
              </a:ext>
            </a:extLst>
          </p:cNvPr>
          <p:cNvSpPr txBox="1"/>
          <p:nvPr/>
        </p:nvSpPr>
        <p:spPr>
          <a:xfrm>
            <a:off x="1203768" y="103163"/>
            <a:ext cx="1035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3BF72"/>
                </a:solidFill>
                <a:effectLst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ea typeface="Cambria" panose="02040503050406030204" pitchFamily="18" charset="0"/>
              </a:rPr>
              <a:t>Query - 1</a:t>
            </a:r>
            <a:endParaRPr lang="en-IN" sz="4000" dirty="0">
              <a:solidFill>
                <a:srgbClr val="F3BF72"/>
              </a:solidFill>
              <a:effectLst>
                <a:reflection stA="45000" endPos="3000" dist="50800" dir="5400000" sy="-100000" algn="bl" rotWithShape="0"/>
              </a:effectLst>
              <a:latin typeface="Gabriola" panose="04040605051002020D02" pitchFamily="82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14C08D-759E-7C90-5ECC-4AAB38191096}"/>
              </a:ext>
            </a:extLst>
          </p:cNvPr>
          <p:cNvSpPr txBox="1"/>
          <p:nvPr/>
        </p:nvSpPr>
        <p:spPr>
          <a:xfrm>
            <a:off x="531806" y="2721934"/>
            <a:ext cx="26512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itka Text" pitchFamily="2" charset="0"/>
              </a:rPr>
              <a:t>Find Promotion Companies Details which are promoted by all the vehicles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C95DCB7-C2C5-17F4-3439-ACC73B930EEB}"/>
              </a:ext>
            </a:extLst>
          </p:cNvPr>
          <p:cNvCxnSpPr>
            <a:cxnSpLocks/>
          </p:cNvCxnSpPr>
          <p:nvPr/>
        </p:nvCxnSpPr>
        <p:spPr>
          <a:xfrm>
            <a:off x="313772" y="811049"/>
            <a:ext cx="11366339" cy="0"/>
          </a:xfrm>
          <a:prstGeom prst="line">
            <a:avLst/>
          </a:prstGeom>
          <a:ln>
            <a:solidFill>
              <a:srgbClr val="F3B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!!potential">
            <a:extLst>
              <a:ext uri="{FF2B5EF4-FFF2-40B4-BE49-F238E27FC236}">
                <a16:creationId xmlns:a16="http://schemas.microsoft.com/office/drawing/2014/main" id="{C1F33DB8-5236-5C72-A8AD-4F9A63DD2EA9}"/>
              </a:ext>
            </a:extLst>
          </p:cNvPr>
          <p:cNvGrpSpPr/>
          <p:nvPr/>
        </p:nvGrpSpPr>
        <p:grpSpPr>
          <a:xfrm>
            <a:off x="5743148" y="426698"/>
            <a:ext cx="507586" cy="507586"/>
            <a:chOff x="4797684" y="4481585"/>
            <a:chExt cx="507586" cy="507586"/>
          </a:xfrm>
        </p:grpSpPr>
        <p:sp useBgFill="1">
          <p:nvSpPr>
            <p:cNvPr id="7" name="Oval 6">
              <a:extLst>
                <a:ext uri="{FF2B5EF4-FFF2-40B4-BE49-F238E27FC236}">
                  <a16:creationId xmlns:a16="http://schemas.microsoft.com/office/drawing/2014/main" id="{B1442B38-3F48-3A0B-AA1B-29BC7457BC37}"/>
                </a:ext>
              </a:extLst>
            </p:cNvPr>
            <p:cNvSpPr/>
            <p:nvPr/>
          </p:nvSpPr>
          <p:spPr>
            <a:xfrm>
              <a:off x="4797684" y="4481585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Darker Grotesque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07BCDE8A-CA0B-5DD7-4589-E22C2C2B8F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925477" y="4609378"/>
              <a:ext cx="252000" cy="25200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AB9BF68A-CC5D-6E81-3257-F1D8065108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3772" y="68811"/>
            <a:ext cx="715774" cy="71577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A0C15D7-5213-9458-AA1C-09C4751277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8063" y="986655"/>
            <a:ext cx="7963073" cy="540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728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7256E8-A284-F31B-E730-A88B42673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F8CDAF-45E8-A465-B467-BE2143E0D392}"/>
              </a:ext>
            </a:extLst>
          </p:cNvPr>
          <p:cNvSpPr txBox="1"/>
          <p:nvPr/>
        </p:nvSpPr>
        <p:spPr>
          <a:xfrm>
            <a:off x="1203768" y="103163"/>
            <a:ext cx="1035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3BF72"/>
                </a:solidFill>
                <a:effectLst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ea typeface="Cambria" panose="02040503050406030204" pitchFamily="18" charset="0"/>
              </a:rPr>
              <a:t>Query – 1 using API call (Java)</a:t>
            </a:r>
            <a:endParaRPr lang="en-IN" sz="4000" dirty="0">
              <a:solidFill>
                <a:srgbClr val="F3BF72"/>
              </a:solidFill>
              <a:effectLst>
                <a:reflection stA="45000" endPos="3000" dist="50800" dir="5400000" sy="-100000" algn="bl" rotWithShape="0"/>
              </a:effectLst>
              <a:latin typeface="Gabriola" panose="04040605051002020D02" pitchFamily="82" charset="0"/>
              <a:ea typeface="Cambria" panose="020405030504060302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40DC8FA-6AEA-C3F3-6D50-CD0A5FBAE160}"/>
              </a:ext>
            </a:extLst>
          </p:cNvPr>
          <p:cNvCxnSpPr>
            <a:cxnSpLocks/>
          </p:cNvCxnSpPr>
          <p:nvPr/>
        </p:nvCxnSpPr>
        <p:spPr>
          <a:xfrm>
            <a:off x="313772" y="811049"/>
            <a:ext cx="11366339" cy="0"/>
          </a:xfrm>
          <a:prstGeom prst="line">
            <a:avLst/>
          </a:prstGeom>
          <a:ln>
            <a:solidFill>
              <a:srgbClr val="F3B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1FC7376-5FF7-9B52-0DEF-09838ABFD2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3772" y="68811"/>
            <a:ext cx="715774" cy="715774"/>
          </a:xfrm>
          <a:prstGeom prst="rect">
            <a:avLst/>
          </a:prstGeom>
        </p:spPr>
      </p:pic>
      <p:pic>
        <p:nvPicPr>
          <p:cNvPr id="6" name="WhatsApp Video 2024-11-09 at 13.20.34_10262982">
            <a:hlinkClick r:id="" action="ppaction://media"/>
            <a:extLst>
              <a:ext uri="{FF2B5EF4-FFF2-40B4-BE49-F238E27FC236}">
                <a16:creationId xmlns:a16="http://schemas.microsoft.com/office/drawing/2014/main" id="{E21CF5F4-A23E-A0A2-77FF-076CECEB21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565" y="1062077"/>
            <a:ext cx="11933183" cy="559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839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B1B3DD-6190-A96F-3829-A32B244B0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94888B-2E3D-63F4-9CE7-6BD92C236C34}"/>
              </a:ext>
            </a:extLst>
          </p:cNvPr>
          <p:cNvSpPr txBox="1"/>
          <p:nvPr/>
        </p:nvSpPr>
        <p:spPr>
          <a:xfrm>
            <a:off x="1203768" y="103163"/>
            <a:ext cx="1035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3BF72"/>
                </a:solidFill>
                <a:effectLst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ea typeface="Cambria" panose="02040503050406030204" pitchFamily="18" charset="0"/>
              </a:rPr>
              <a:t>Query - 2</a:t>
            </a:r>
            <a:endParaRPr lang="en-IN" sz="4000" dirty="0">
              <a:solidFill>
                <a:srgbClr val="F3BF72"/>
              </a:solidFill>
              <a:effectLst>
                <a:reflection stA="45000" endPos="3000" dist="50800" dir="5400000" sy="-100000" algn="bl" rotWithShape="0"/>
              </a:effectLst>
              <a:latin typeface="Gabriola" panose="04040605051002020D02" pitchFamily="82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02AC02-617E-8EFD-ABD3-F557129F7F79}"/>
              </a:ext>
            </a:extLst>
          </p:cNvPr>
          <p:cNvSpPr txBox="1"/>
          <p:nvPr/>
        </p:nvSpPr>
        <p:spPr>
          <a:xfrm>
            <a:off x="531806" y="2455959"/>
            <a:ext cx="265123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itka Text" pitchFamily="2" charset="0"/>
              </a:rPr>
              <a:t>Get the total revenue generated by each branch, showing only  branches where revenue exceeds 5000 Rupees.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316D10D-708E-2233-7474-41A597D20C38}"/>
              </a:ext>
            </a:extLst>
          </p:cNvPr>
          <p:cNvCxnSpPr>
            <a:cxnSpLocks/>
          </p:cNvCxnSpPr>
          <p:nvPr/>
        </p:nvCxnSpPr>
        <p:spPr>
          <a:xfrm>
            <a:off x="313772" y="811049"/>
            <a:ext cx="11366339" cy="0"/>
          </a:xfrm>
          <a:prstGeom prst="line">
            <a:avLst/>
          </a:prstGeom>
          <a:ln>
            <a:solidFill>
              <a:srgbClr val="F3B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!!potential">
            <a:extLst>
              <a:ext uri="{FF2B5EF4-FFF2-40B4-BE49-F238E27FC236}">
                <a16:creationId xmlns:a16="http://schemas.microsoft.com/office/drawing/2014/main" id="{D8B79202-7E8C-F1C9-814F-E805A19F74E0}"/>
              </a:ext>
            </a:extLst>
          </p:cNvPr>
          <p:cNvGrpSpPr/>
          <p:nvPr/>
        </p:nvGrpSpPr>
        <p:grpSpPr>
          <a:xfrm>
            <a:off x="5743148" y="426698"/>
            <a:ext cx="507586" cy="507586"/>
            <a:chOff x="4797684" y="4481585"/>
            <a:chExt cx="507586" cy="507586"/>
          </a:xfrm>
        </p:grpSpPr>
        <p:sp useBgFill="1">
          <p:nvSpPr>
            <p:cNvPr id="7" name="Oval 6">
              <a:extLst>
                <a:ext uri="{FF2B5EF4-FFF2-40B4-BE49-F238E27FC236}">
                  <a16:creationId xmlns:a16="http://schemas.microsoft.com/office/drawing/2014/main" id="{AAD29A3D-C76D-28AA-965C-B1EFBC72E9D6}"/>
                </a:ext>
              </a:extLst>
            </p:cNvPr>
            <p:cNvSpPr/>
            <p:nvPr/>
          </p:nvSpPr>
          <p:spPr>
            <a:xfrm>
              <a:off x="4797684" y="4481585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Darker Grotesque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23522E6-448B-DB85-D978-D704E2664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925477" y="4609378"/>
              <a:ext cx="252000" cy="25200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3C657597-52FF-AE91-9B3B-5EFE69154C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3772" y="68811"/>
            <a:ext cx="715774" cy="7157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AE1991-030D-03CD-D866-D7A165622A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5381" y="960748"/>
            <a:ext cx="7306695" cy="563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953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7B4DC9-5242-DCA0-AD65-C214BB201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AE7829-9C87-3286-06D4-013A04E8A2EA}"/>
              </a:ext>
            </a:extLst>
          </p:cNvPr>
          <p:cNvSpPr txBox="1"/>
          <p:nvPr/>
        </p:nvSpPr>
        <p:spPr>
          <a:xfrm>
            <a:off x="1203768" y="103163"/>
            <a:ext cx="1035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3BF72"/>
                </a:solidFill>
                <a:effectLst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ea typeface="Cambria" panose="02040503050406030204" pitchFamily="18" charset="0"/>
              </a:rPr>
              <a:t>Query - 3</a:t>
            </a:r>
            <a:endParaRPr lang="en-IN" sz="4000" dirty="0">
              <a:solidFill>
                <a:srgbClr val="F3BF72"/>
              </a:solidFill>
              <a:effectLst>
                <a:reflection stA="45000" endPos="3000" dist="50800" dir="5400000" sy="-100000" algn="bl" rotWithShape="0"/>
              </a:effectLst>
              <a:latin typeface="Gabriola" panose="04040605051002020D02" pitchFamily="82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46927D-3394-A6BA-02CE-A39E92322BCB}"/>
              </a:ext>
            </a:extLst>
          </p:cNvPr>
          <p:cNvSpPr txBox="1"/>
          <p:nvPr/>
        </p:nvSpPr>
        <p:spPr>
          <a:xfrm>
            <a:off x="531806" y="2721934"/>
            <a:ext cx="26512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itka Text" pitchFamily="2" charset="0"/>
              </a:rPr>
              <a:t>Get the top 5 most frequent destination cities for couriers.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B904A7C-AEFC-8DA0-6AA6-E7A78876EBC1}"/>
              </a:ext>
            </a:extLst>
          </p:cNvPr>
          <p:cNvCxnSpPr>
            <a:cxnSpLocks/>
          </p:cNvCxnSpPr>
          <p:nvPr/>
        </p:nvCxnSpPr>
        <p:spPr>
          <a:xfrm>
            <a:off x="313772" y="811049"/>
            <a:ext cx="11366339" cy="0"/>
          </a:xfrm>
          <a:prstGeom prst="line">
            <a:avLst/>
          </a:prstGeom>
          <a:ln>
            <a:solidFill>
              <a:srgbClr val="F3B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!!potential">
            <a:extLst>
              <a:ext uri="{FF2B5EF4-FFF2-40B4-BE49-F238E27FC236}">
                <a16:creationId xmlns:a16="http://schemas.microsoft.com/office/drawing/2014/main" id="{3D11EAEE-0156-7351-9DBD-EB99127A6B45}"/>
              </a:ext>
            </a:extLst>
          </p:cNvPr>
          <p:cNvGrpSpPr/>
          <p:nvPr/>
        </p:nvGrpSpPr>
        <p:grpSpPr>
          <a:xfrm>
            <a:off x="5743148" y="426698"/>
            <a:ext cx="507586" cy="507586"/>
            <a:chOff x="4797684" y="4481585"/>
            <a:chExt cx="507586" cy="507586"/>
          </a:xfrm>
        </p:grpSpPr>
        <p:sp useBgFill="1">
          <p:nvSpPr>
            <p:cNvPr id="7" name="Oval 6">
              <a:extLst>
                <a:ext uri="{FF2B5EF4-FFF2-40B4-BE49-F238E27FC236}">
                  <a16:creationId xmlns:a16="http://schemas.microsoft.com/office/drawing/2014/main" id="{7877C952-4D1D-CD01-CB56-D783DBBFE743}"/>
                </a:ext>
              </a:extLst>
            </p:cNvPr>
            <p:cNvSpPr/>
            <p:nvPr/>
          </p:nvSpPr>
          <p:spPr>
            <a:xfrm>
              <a:off x="4797684" y="4481585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Darker Grotesque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76D1684-757F-3FEA-4D15-6261782B0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925477" y="4609378"/>
              <a:ext cx="252000" cy="25200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A52BA012-9805-7724-1244-1618032A55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3772" y="68811"/>
            <a:ext cx="715774" cy="7157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034AD70-F4F0-A857-E8AF-DE2C43B19B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066" y="1318635"/>
            <a:ext cx="7240010" cy="449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069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4FE742-0C4B-05F7-38BB-701E22047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FC9297-39F6-64A6-40E6-056B54E889BD}"/>
              </a:ext>
            </a:extLst>
          </p:cNvPr>
          <p:cNvSpPr txBox="1"/>
          <p:nvPr/>
        </p:nvSpPr>
        <p:spPr>
          <a:xfrm>
            <a:off x="1203768" y="103163"/>
            <a:ext cx="1035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3BF72"/>
                </a:solidFill>
                <a:effectLst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ea typeface="Cambria" panose="02040503050406030204" pitchFamily="18" charset="0"/>
              </a:rPr>
              <a:t>Query - 4</a:t>
            </a:r>
            <a:endParaRPr lang="en-IN" sz="4000" dirty="0">
              <a:solidFill>
                <a:srgbClr val="F3BF72"/>
              </a:solidFill>
              <a:effectLst>
                <a:reflection stA="45000" endPos="3000" dist="50800" dir="5400000" sy="-100000" algn="bl" rotWithShape="0"/>
              </a:effectLst>
              <a:latin typeface="Gabriola" panose="04040605051002020D02" pitchFamily="82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DEECB0-EC3C-92A9-DF2F-4447C5F8182C}"/>
              </a:ext>
            </a:extLst>
          </p:cNvPr>
          <p:cNvSpPr txBox="1"/>
          <p:nvPr/>
        </p:nvSpPr>
        <p:spPr>
          <a:xfrm>
            <a:off x="531806" y="2721934"/>
            <a:ext cx="26512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itka Text" pitchFamily="2" charset="0"/>
              </a:rPr>
              <a:t>Retrieve driver details who have driven couriers of all types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A45C11-0CDC-926F-D7D9-772F8937FF28}"/>
              </a:ext>
            </a:extLst>
          </p:cNvPr>
          <p:cNvCxnSpPr>
            <a:cxnSpLocks/>
          </p:cNvCxnSpPr>
          <p:nvPr/>
        </p:nvCxnSpPr>
        <p:spPr>
          <a:xfrm>
            <a:off x="313772" y="811049"/>
            <a:ext cx="11366339" cy="0"/>
          </a:xfrm>
          <a:prstGeom prst="line">
            <a:avLst/>
          </a:prstGeom>
          <a:ln>
            <a:solidFill>
              <a:srgbClr val="F3B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!!potential">
            <a:extLst>
              <a:ext uri="{FF2B5EF4-FFF2-40B4-BE49-F238E27FC236}">
                <a16:creationId xmlns:a16="http://schemas.microsoft.com/office/drawing/2014/main" id="{10CC7A5A-8B02-746F-391B-BC41BCD1335F}"/>
              </a:ext>
            </a:extLst>
          </p:cNvPr>
          <p:cNvGrpSpPr/>
          <p:nvPr/>
        </p:nvGrpSpPr>
        <p:grpSpPr>
          <a:xfrm>
            <a:off x="5743148" y="426698"/>
            <a:ext cx="507586" cy="507586"/>
            <a:chOff x="4797684" y="4481585"/>
            <a:chExt cx="507586" cy="507586"/>
          </a:xfrm>
        </p:grpSpPr>
        <p:sp useBgFill="1">
          <p:nvSpPr>
            <p:cNvPr id="7" name="Oval 6">
              <a:extLst>
                <a:ext uri="{FF2B5EF4-FFF2-40B4-BE49-F238E27FC236}">
                  <a16:creationId xmlns:a16="http://schemas.microsoft.com/office/drawing/2014/main" id="{ED1ED6DC-0E08-556E-D0AF-6EB7ED0B98F3}"/>
                </a:ext>
              </a:extLst>
            </p:cNvPr>
            <p:cNvSpPr/>
            <p:nvPr/>
          </p:nvSpPr>
          <p:spPr>
            <a:xfrm>
              <a:off x="4797684" y="4481585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Darker Grotesque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9D46C34-BDCD-8AD4-9A28-A8EDEE9101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925477" y="4609378"/>
              <a:ext cx="252000" cy="25200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55DA62B-FC8E-4245-9FB7-E5760B9B61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3772" y="68811"/>
            <a:ext cx="715774" cy="7157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CAC2C2-A09F-02FD-8E98-705747BC55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3037" y="968204"/>
            <a:ext cx="8774061" cy="565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30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3BD991-A247-9C31-46E6-303D6BF22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6F18FFA-7967-1B2E-D40A-B4DB3D2326BC}"/>
              </a:ext>
            </a:extLst>
          </p:cNvPr>
          <p:cNvSpPr txBox="1"/>
          <p:nvPr/>
        </p:nvSpPr>
        <p:spPr>
          <a:xfrm>
            <a:off x="1203768" y="103163"/>
            <a:ext cx="1035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3BF72"/>
                </a:solidFill>
                <a:effectLst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ea typeface="Cambria" panose="02040503050406030204" pitchFamily="18" charset="0"/>
              </a:rPr>
              <a:t>Query - 5</a:t>
            </a:r>
            <a:endParaRPr lang="en-IN" sz="4000" dirty="0">
              <a:solidFill>
                <a:srgbClr val="F3BF72"/>
              </a:solidFill>
              <a:effectLst>
                <a:reflection stA="45000" endPos="3000" dist="50800" dir="5400000" sy="-100000" algn="bl" rotWithShape="0"/>
              </a:effectLst>
              <a:latin typeface="Gabriola" panose="04040605051002020D02" pitchFamily="82" charset="0"/>
              <a:ea typeface="Cambria" panose="020405030504060302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8D58B7C-46A4-5F05-C9AE-E3D3FFB28EB8}"/>
              </a:ext>
            </a:extLst>
          </p:cNvPr>
          <p:cNvCxnSpPr>
            <a:cxnSpLocks/>
          </p:cNvCxnSpPr>
          <p:nvPr/>
        </p:nvCxnSpPr>
        <p:spPr>
          <a:xfrm>
            <a:off x="313772" y="811049"/>
            <a:ext cx="11366339" cy="0"/>
          </a:xfrm>
          <a:prstGeom prst="line">
            <a:avLst/>
          </a:prstGeom>
          <a:ln>
            <a:solidFill>
              <a:srgbClr val="F3B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!!potential">
            <a:extLst>
              <a:ext uri="{FF2B5EF4-FFF2-40B4-BE49-F238E27FC236}">
                <a16:creationId xmlns:a16="http://schemas.microsoft.com/office/drawing/2014/main" id="{1EE1FB6E-B45E-EE89-6E7B-B2200750F255}"/>
              </a:ext>
            </a:extLst>
          </p:cNvPr>
          <p:cNvGrpSpPr/>
          <p:nvPr/>
        </p:nvGrpSpPr>
        <p:grpSpPr>
          <a:xfrm>
            <a:off x="5743148" y="426698"/>
            <a:ext cx="507586" cy="507586"/>
            <a:chOff x="4797684" y="4481585"/>
            <a:chExt cx="507586" cy="507586"/>
          </a:xfrm>
        </p:grpSpPr>
        <p:sp useBgFill="1">
          <p:nvSpPr>
            <p:cNvPr id="7" name="Oval 6">
              <a:extLst>
                <a:ext uri="{FF2B5EF4-FFF2-40B4-BE49-F238E27FC236}">
                  <a16:creationId xmlns:a16="http://schemas.microsoft.com/office/drawing/2014/main" id="{FD8176CD-47E9-5D57-9479-0558BD8C3FF3}"/>
                </a:ext>
              </a:extLst>
            </p:cNvPr>
            <p:cNvSpPr/>
            <p:nvPr/>
          </p:nvSpPr>
          <p:spPr>
            <a:xfrm>
              <a:off x="4797684" y="4481585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Darker Grotesque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EF4D84AA-4E8C-8BBC-DFE2-641E916F5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925477" y="4609378"/>
              <a:ext cx="252000" cy="25200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B95AC03C-20BE-5857-7E5F-447CD83867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3772" y="68811"/>
            <a:ext cx="715774" cy="715774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A022804-47D8-1040-5658-029803FEE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264603"/>
            <a:ext cx="5157787" cy="82391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itka Text" pitchFamily="2" charset="0"/>
              </a:rPr>
              <a:t>Most Frequently Used Payment Methods</a:t>
            </a:r>
            <a:endParaRPr lang="en-IN" dirty="0">
              <a:solidFill>
                <a:schemeClr val="bg1"/>
              </a:solidFill>
              <a:latin typeface="Sitka Text" pitchFamily="2" charset="0"/>
            </a:endParaRP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9681FFAA-F9DE-904F-D815-AC8A572F65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1035571" y="2362835"/>
            <a:ext cx="4766221" cy="3684588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265A6BB-4D7F-053E-63E9-5156E9BF19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367849"/>
            <a:ext cx="5183188" cy="44634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itka Text" pitchFamily="2" charset="0"/>
              </a:rPr>
              <a:t>Average Delivery Time by Type</a:t>
            </a:r>
            <a:endParaRPr lang="en-IN" dirty="0">
              <a:solidFill>
                <a:schemeClr val="bg1"/>
              </a:solidFill>
              <a:latin typeface="Sitka Text" pitchFamily="2" charset="0"/>
            </a:endParaRP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CFFD88AD-797E-6F21-2EDE-7CFCAAF1587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6"/>
          <a:stretch>
            <a:fillRect/>
          </a:stretch>
        </p:blipFill>
        <p:spPr>
          <a:xfrm>
            <a:off x="6172199" y="2370993"/>
            <a:ext cx="5460021" cy="3675957"/>
          </a:xfrm>
        </p:spPr>
      </p:pic>
    </p:spTree>
    <p:extLst>
      <p:ext uri="{BB962C8B-B14F-4D97-AF65-F5344CB8AC3E}">
        <p14:creationId xmlns:p14="http://schemas.microsoft.com/office/powerpoint/2010/main" val="3276482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73EBD7-7CA6-D6CB-E7D6-C967CD7D5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60D31F-AA31-858C-C563-67FC0A3C46D3}"/>
              </a:ext>
            </a:extLst>
          </p:cNvPr>
          <p:cNvSpPr txBox="1"/>
          <p:nvPr/>
        </p:nvSpPr>
        <p:spPr>
          <a:xfrm>
            <a:off x="1203768" y="103163"/>
            <a:ext cx="1035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3BF72"/>
                </a:solidFill>
                <a:effectLst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ea typeface="Cambria" panose="02040503050406030204" pitchFamily="18" charset="0"/>
              </a:rPr>
              <a:t>Remarks</a:t>
            </a:r>
            <a:endParaRPr lang="en-IN" sz="4000" dirty="0">
              <a:solidFill>
                <a:srgbClr val="F3BF72"/>
              </a:solidFill>
              <a:effectLst>
                <a:reflection stA="45000" endPos="3000" dist="50800" dir="5400000" sy="-100000" algn="bl" rotWithShape="0"/>
              </a:effectLst>
              <a:latin typeface="Gabriola" panose="04040605051002020D02" pitchFamily="82" charset="0"/>
              <a:ea typeface="Cambria" panose="020405030504060302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799E199-DF7E-9BD2-FE98-42DB0EA5E35D}"/>
              </a:ext>
            </a:extLst>
          </p:cNvPr>
          <p:cNvCxnSpPr>
            <a:cxnSpLocks/>
          </p:cNvCxnSpPr>
          <p:nvPr/>
        </p:nvCxnSpPr>
        <p:spPr>
          <a:xfrm>
            <a:off x="313772" y="811049"/>
            <a:ext cx="11366339" cy="0"/>
          </a:xfrm>
          <a:prstGeom prst="line">
            <a:avLst/>
          </a:prstGeom>
          <a:ln>
            <a:solidFill>
              <a:srgbClr val="F3B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!!potential">
            <a:extLst>
              <a:ext uri="{FF2B5EF4-FFF2-40B4-BE49-F238E27FC236}">
                <a16:creationId xmlns:a16="http://schemas.microsoft.com/office/drawing/2014/main" id="{BA109E0E-FB67-790D-9923-03F205440DFC}"/>
              </a:ext>
            </a:extLst>
          </p:cNvPr>
          <p:cNvGrpSpPr/>
          <p:nvPr/>
        </p:nvGrpSpPr>
        <p:grpSpPr>
          <a:xfrm>
            <a:off x="5743148" y="426698"/>
            <a:ext cx="507586" cy="507586"/>
            <a:chOff x="4797684" y="4481585"/>
            <a:chExt cx="507586" cy="507586"/>
          </a:xfrm>
        </p:grpSpPr>
        <p:sp useBgFill="1">
          <p:nvSpPr>
            <p:cNvPr id="7" name="Oval 6">
              <a:extLst>
                <a:ext uri="{FF2B5EF4-FFF2-40B4-BE49-F238E27FC236}">
                  <a16:creationId xmlns:a16="http://schemas.microsoft.com/office/drawing/2014/main" id="{E259DCA6-A2C4-281F-4946-A9647A66B68D}"/>
                </a:ext>
              </a:extLst>
            </p:cNvPr>
            <p:cNvSpPr/>
            <p:nvPr/>
          </p:nvSpPr>
          <p:spPr>
            <a:xfrm>
              <a:off x="4797684" y="4481585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Darker Grotesque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C261E969-74D3-2545-9B7D-2BB8BB7CA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925477" y="4609378"/>
              <a:ext cx="252000" cy="252000"/>
            </a:xfrm>
            <a:prstGeom prst="rect">
              <a:avLst/>
            </a:prstGeom>
          </p:spPr>
        </p:pic>
      </p:grp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8628073-7F0E-DD34-40F5-C0F418BB2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088" y="1642170"/>
            <a:ext cx="10762712" cy="4534794"/>
          </a:xfrm>
        </p:spPr>
        <p:txBody>
          <a:bodyPr/>
          <a:lstStyle/>
          <a:p>
            <a:r>
              <a:rPr lang="en-US" sz="2500" dirty="0">
                <a:solidFill>
                  <a:schemeClr val="bg1"/>
                </a:solidFill>
              </a:rPr>
              <a:t>For Now, I do vehicle assignment manually. In Future, I can implement vehicle assignment utilizing Dijkstra's algorithm for efficient route selection, combined with triggers to automate this process within the database system.</a:t>
            </a:r>
          </a:p>
        </p:txBody>
      </p:sp>
      <p:pic>
        <p:nvPicPr>
          <p:cNvPr id="1026" name="Picture 2" descr="Comment - Free communications icons">
            <a:extLst>
              <a:ext uri="{FF2B5EF4-FFF2-40B4-BE49-F238E27FC236}">
                <a16:creationId xmlns:a16="http://schemas.microsoft.com/office/drawing/2014/main" id="{C05CA845-DD0B-EC5A-8211-D81BA9587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088" y="193812"/>
            <a:ext cx="612679" cy="612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345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98396C-7936-4793-81A1-6CCDD14B8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3F259E-2413-40BA-A9B5-046780466198}"/>
              </a:ext>
            </a:extLst>
          </p:cNvPr>
          <p:cNvSpPr/>
          <p:nvPr/>
        </p:nvSpPr>
        <p:spPr>
          <a:xfrm>
            <a:off x="3000770" y="2705725"/>
            <a:ext cx="6190459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Thank You</a:t>
            </a:r>
            <a:endParaRPr lang="en-US" sz="96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9659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0F3B0F-E99C-19D4-8CE6-CF4D8388AF4E}"/>
              </a:ext>
            </a:extLst>
          </p:cNvPr>
          <p:cNvSpPr txBox="1"/>
          <p:nvPr/>
        </p:nvSpPr>
        <p:spPr>
          <a:xfrm>
            <a:off x="2542933" y="1478977"/>
            <a:ext cx="886845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0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/>
                  </a:outerShdw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ea typeface="Cambria" panose="02040503050406030204" pitchFamily="18" charset="0"/>
              </a:rPr>
              <a:t>Functional Requirements</a:t>
            </a:r>
            <a:endParaRPr lang="en-IN" sz="13000" dirty="0"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/>
                </a:outerShdw>
                <a:reflection stA="45000" endPos="3000" dist="50800" dir="5400000" sy="-100000" algn="bl" rotWithShape="0"/>
              </a:effectLst>
              <a:latin typeface="Gabriola" panose="04040605051002020D02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73F8F5-48C1-C216-AA5A-A6CF4DA6F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39" y="1649693"/>
            <a:ext cx="2981383" cy="298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087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4AA218-FD96-6851-E702-479E3B31390A}"/>
              </a:ext>
            </a:extLst>
          </p:cNvPr>
          <p:cNvCxnSpPr>
            <a:cxnSpLocks/>
          </p:cNvCxnSpPr>
          <p:nvPr/>
        </p:nvCxnSpPr>
        <p:spPr>
          <a:xfrm>
            <a:off x="313772" y="1489566"/>
            <a:ext cx="11366339" cy="0"/>
          </a:xfrm>
          <a:prstGeom prst="line">
            <a:avLst/>
          </a:prstGeom>
          <a:ln>
            <a:solidFill>
              <a:srgbClr val="F3B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!!mission">
            <a:extLst>
              <a:ext uri="{FF2B5EF4-FFF2-40B4-BE49-F238E27FC236}">
                <a16:creationId xmlns:a16="http://schemas.microsoft.com/office/drawing/2014/main" id="{C4F5071A-0DBA-394B-3505-AD6F16C2569D}"/>
              </a:ext>
            </a:extLst>
          </p:cNvPr>
          <p:cNvGrpSpPr/>
          <p:nvPr/>
        </p:nvGrpSpPr>
        <p:grpSpPr>
          <a:xfrm>
            <a:off x="5743148" y="1235773"/>
            <a:ext cx="507586" cy="507586"/>
            <a:chOff x="1700837" y="1711757"/>
            <a:chExt cx="507586" cy="507586"/>
          </a:xfrm>
        </p:grpSpPr>
        <p:sp useBgFill="1">
          <p:nvSpPr>
            <p:cNvPr id="7" name="Oval 6">
              <a:extLst>
                <a:ext uri="{FF2B5EF4-FFF2-40B4-BE49-F238E27FC236}">
                  <a16:creationId xmlns:a16="http://schemas.microsoft.com/office/drawing/2014/main" id="{701E8540-3441-51AD-6674-18250ABFAF67}"/>
                </a:ext>
              </a:extLst>
            </p:cNvPr>
            <p:cNvSpPr/>
            <p:nvPr/>
          </p:nvSpPr>
          <p:spPr>
            <a:xfrm>
              <a:off x="1700837" y="1711757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Darker Grotesque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8B60F203-FDF1-44EE-CCBB-777793330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28630" y="1839550"/>
              <a:ext cx="252000" cy="252000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00C795F6-F4D0-934B-D29D-48AEED3A1A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71" y="803630"/>
            <a:ext cx="559039" cy="5590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3A1570-03D6-496D-6DBE-0D0D6D04515B}"/>
              </a:ext>
            </a:extLst>
          </p:cNvPr>
          <p:cNvSpPr txBox="1"/>
          <p:nvPr/>
        </p:nvSpPr>
        <p:spPr>
          <a:xfrm>
            <a:off x="872810" y="716338"/>
            <a:ext cx="4870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  <a:latin typeface="Gabriola" panose="04040605051002020D02" pitchFamily="82" charset="0"/>
              </a:rPr>
              <a:t>Functional Requirements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AF2528-ADE3-9847-68E8-2127CFD0F330}"/>
              </a:ext>
            </a:extLst>
          </p:cNvPr>
          <p:cNvSpPr txBox="1"/>
          <p:nvPr/>
        </p:nvSpPr>
        <p:spPr>
          <a:xfrm>
            <a:off x="313771" y="1741566"/>
            <a:ext cx="11553109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employee can work on many couriers. One courier is handled by many employees. -&gt; (M to N)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promotion can be applied to many vehicles -&gt; (1 to N)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Customers cannot exist without couriers.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Couriers cannot exist without a vehicle , customer , branch and delivery partner.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 branch must have at least one employee and Employees must have a branch.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Payment cannot exist without courier.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delivery partner can deliver many couriers. -&gt; (1 to N)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customer can order many couriers(</a:t>
            </a:r>
            <a:r>
              <a:rPr lang="en-US" sz="2000" dirty="0" err="1">
                <a:solidFill>
                  <a:schemeClr val="bg1"/>
                </a:solidFill>
              </a:rPr>
              <a:t>ReferenceID</a:t>
            </a:r>
            <a:r>
              <a:rPr lang="en-US" sz="2000" dirty="0">
                <a:solidFill>
                  <a:schemeClr val="bg1"/>
                </a:solidFill>
              </a:rPr>
              <a:t>) -&gt; (1 to N)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Vehicle delivers many couriers(</a:t>
            </a:r>
            <a:r>
              <a:rPr lang="en-US" sz="2000" dirty="0" err="1">
                <a:solidFill>
                  <a:schemeClr val="bg1"/>
                </a:solidFill>
              </a:rPr>
              <a:t>ReferenceID</a:t>
            </a:r>
            <a:r>
              <a:rPr lang="en-US" sz="2000" dirty="0">
                <a:solidFill>
                  <a:schemeClr val="bg1"/>
                </a:solidFill>
              </a:rPr>
              <a:t>) -&gt; (1 to N)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customer can give many feedbacks -&gt; (1 to N)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Branch handles many couriers. -&gt; (1 to N)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payment is associated with only one courier.(1 to 1)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Branch can have multiple employees. -&gt; (1 to N)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Employee can work with only one branch. -&gt; (1 to 1)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Palatino Linotype" panose="02040502050505030304" pitchFamily="18" charset="0"/>
                <a:hlinkClick r:id="rId5"/>
              </a:rPr>
              <a:t>Read More</a:t>
            </a:r>
            <a:r>
              <a:rPr lang="en-US" sz="2000" dirty="0">
                <a:solidFill>
                  <a:schemeClr val="bg1"/>
                </a:solidFill>
                <a:latin typeface="Palatino Linotype" panose="02040502050505030304" pitchFamily="18" charset="0"/>
              </a:rPr>
              <a:t> 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6088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447A00-E68F-C0E6-DEBF-56CC28E211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6CFAA7-214C-5491-D2D1-50C1AFF7E93C}"/>
              </a:ext>
            </a:extLst>
          </p:cNvPr>
          <p:cNvSpPr txBox="1"/>
          <p:nvPr/>
        </p:nvSpPr>
        <p:spPr>
          <a:xfrm>
            <a:off x="3620542" y="1620033"/>
            <a:ext cx="8868451" cy="2647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1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/>
                  </a:outerShdw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</a:rPr>
              <a:t>ER-Model</a:t>
            </a:r>
            <a:endParaRPr lang="en-IN" sz="16601" dirty="0"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/>
                </a:outerShdw>
                <a:reflection stA="45000" endPos="3000" dist="50800" dir="5400000" sy="-100000" algn="bl" rotWithShape="0"/>
              </a:effectLst>
              <a:latin typeface="Gabriola" panose="04040605051002020D02" pitchFamily="8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F70701-FE7C-5DBD-B4D2-D837BC3CF1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" y="1707492"/>
            <a:ext cx="3451306" cy="341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20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482308-4307-8FBB-D3D8-322BC5D1C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487959-F62D-4D1C-13FB-4544CCA8A870}"/>
              </a:ext>
            </a:extLst>
          </p:cNvPr>
          <p:cNvSpPr txBox="1"/>
          <p:nvPr/>
        </p:nvSpPr>
        <p:spPr>
          <a:xfrm>
            <a:off x="6370320" y="3516923"/>
            <a:ext cx="51908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dirty="0">
                <a:solidFill>
                  <a:schemeClr val="bg1"/>
                </a:solidFill>
                <a:effectLst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ea typeface="Cambria" panose="020405030504060302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ER Model</a:t>
            </a:r>
            <a:endParaRPr lang="en-IN" sz="7000" dirty="0">
              <a:solidFill>
                <a:schemeClr val="bg1"/>
              </a:solidFill>
              <a:effectLst>
                <a:reflection stA="45000" endPos="3000" dist="50800" dir="5400000" sy="-100000" algn="bl" rotWithShape="0"/>
              </a:effectLst>
              <a:latin typeface="Gabriola" panose="04040605051002020D02" pitchFamily="82" charset="0"/>
              <a:ea typeface="Cambria" panose="020405030504060302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8CEA4CD-08DC-84FC-C836-15B1ED431F90}"/>
              </a:ext>
            </a:extLst>
          </p:cNvPr>
          <p:cNvSpPr txBox="1"/>
          <p:nvPr/>
        </p:nvSpPr>
        <p:spPr>
          <a:xfrm>
            <a:off x="3203508" y="1261078"/>
            <a:ext cx="5500361" cy="584775"/>
          </a:xfrm>
          <a:prstGeom prst="rect">
            <a:avLst/>
          </a:prstGeom>
          <a:gradFill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briola" panose="04040605051002020D02" pitchFamily="82" charset="0"/>
              </a:rPr>
              <a:t>Click Below icon to view the ER - Diagram</a:t>
            </a:r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97186943-81FD-BFC5-31E6-8E85F6E33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360" y="2536145"/>
            <a:ext cx="2979938" cy="295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922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1E5BF9-D760-F232-A9DD-6B7197263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2450A7-9BBA-72E0-387A-FA0BABE9AB03}"/>
              </a:ext>
            </a:extLst>
          </p:cNvPr>
          <p:cNvSpPr txBox="1"/>
          <p:nvPr/>
        </p:nvSpPr>
        <p:spPr>
          <a:xfrm>
            <a:off x="196748" y="2993021"/>
            <a:ext cx="11798502" cy="2647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1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/>
                  </a:outerShdw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</a:rPr>
              <a:t>Relational Model</a:t>
            </a:r>
            <a:endParaRPr lang="en-IN" sz="16601" dirty="0"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/>
                </a:outerShdw>
                <a:reflection stA="45000" endPos="3000" dist="50800" dir="5400000" sy="-100000" algn="bl" rotWithShape="0"/>
              </a:effectLst>
              <a:latin typeface="Gabriola" panose="04040605051002020D02" pitchFamily="8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0297819-CB3D-4928-DE5E-058BF5F6F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022" y="437076"/>
            <a:ext cx="3157953" cy="3114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88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6B25FC-417C-7827-658D-A1959DFF2A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255CDB-6A76-015D-BECC-C94D6F855F3D}"/>
              </a:ext>
            </a:extLst>
          </p:cNvPr>
          <p:cNvSpPr txBox="1"/>
          <p:nvPr/>
        </p:nvSpPr>
        <p:spPr>
          <a:xfrm>
            <a:off x="4653280" y="3114941"/>
            <a:ext cx="636661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/>
                  </a:outerShdw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Relational Model</a:t>
            </a:r>
            <a:endParaRPr lang="en-IN" sz="7000" dirty="0"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/>
                </a:outerShdw>
                <a:reflection stA="45000" endPos="3000" dist="50800" dir="5400000" sy="-100000" algn="bl" rotWithShape="0"/>
              </a:effectLst>
              <a:latin typeface="Gabriola" panose="04040605051002020D02" pitchFamily="82" charset="0"/>
            </a:endParaRPr>
          </a:p>
        </p:txBody>
      </p:sp>
      <p:pic>
        <p:nvPicPr>
          <p:cNvPr id="14" name="Picture 13">
            <a:hlinkClick r:id="rId2"/>
            <a:extLst>
              <a:ext uri="{FF2B5EF4-FFF2-40B4-BE49-F238E27FC236}">
                <a16:creationId xmlns:a16="http://schemas.microsoft.com/office/drawing/2014/main" id="{00A957BE-1BF8-9428-6216-E924820D5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135" y="2404049"/>
            <a:ext cx="3157953" cy="31140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9C6836-C8A0-B9D5-6D9B-1AD560B0F35E}"/>
              </a:ext>
            </a:extLst>
          </p:cNvPr>
          <p:cNvSpPr txBox="1"/>
          <p:nvPr/>
        </p:nvSpPr>
        <p:spPr>
          <a:xfrm>
            <a:off x="2479570" y="1339946"/>
            <a:ext cx="6366609" cy="584775"/>
          </a:xfrm>
          <a:prstGeom prst="rect">
            <a:avLst/>
          </a:prstGeom>
          <a:gradFill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briola" panose="04040605051002020D02" pitchFamily="82" charset="0"/>
              </a:rPr>
              <a:t>Click Below icon to view the Relational - Diagram</a:t>
            </a:r>
          </a:p>
        </p:txBody>
      </p:sp>
    </p:spTree>
    <p:extLst>
      <p:ext uri="{BB962C8B-B14F-4D97-AF65-F5344CB8AC3E}">
        <p14:creationId xmlns:p14="http://schemas.microsoft.com/office/powerpoint/2010/main" val="1589988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26CFB5-C8C4-50C6-92DC-10E1FF658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0629B83-2FF6-E2A6-6BBF-AEC9FD2DB88B}"/>
              </a:ext>
            </a:extLst>
          </p:cNvPr>
          <p:cNvSpPr txBox="1"/>
          <p:nvPr/>
        </p:nvSpPr>
        <p:spPr>
          <a:xfrm>
            <a:off x="367958" y="3774042"/>
            <a:ext cx="1145608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/>
                  </a:outerShdw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</a:rPr>
              <a:t>SQL DDL Statements</a:t>
            </a:r>
            <a:br>
              <a:rPr lang="en-US" sz="9600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/>
                  </a:outerShdw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</a:rPr>
            </a:br>
            <a:r>
              <a:rPr lang="en-US" sz="9600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/>
                  </a:outerShdw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</a:rPr>
              <a:t>And Special Feature</a:t>
            </a:r>
            <a:endParaRPr lang="en-IN" sz="9600" dirty="0"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/>
                </a:outerShdw>
                <a:reflection stA="45000" endPos="3000" dist="50800" dir="5400000" sy="-100000" algn="bl" rotWithShape="0"/>
              </a:effectLst>
              <a:latin typeface="Gabriola" panose="04040605051002020D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3D5AC7-DC02-46C3-A5CC-262827AAFDB8}"/>
              </a:ext>
            </a:extLst>
          </p:cNvPr>
          <p:cNvSpPr txBox="1"/>
          <p:nvPr/>
        </p:nvSpPr>
        <p:spPr>
          <a:xfrm>
            <a:off x="504864" y="7616394"/>
            <a:ext cx="79628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0"/>
            <a:br>
              <a:rPr lang="en-US" sz="2400" dirty="0">
                <a:solidFill>
                  <a:srgbClr val="F3BF72"/>
                </a:solidFill>
                <a:latin typeface="Sitka Text" pitchFamily="2" charset="0"/>
              </a:rPr>
            </a:br>
            <a:endParaRPr lang="en-US" sz="2400" dirty="0">
              <a:solidFill>
                <a:srgbClr val="F3BF72"/>
              </a:solidFill>
              <a:latin typeface="Sitka Text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BB518D-F13E-3EF4-07AE-325EB84890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274" y="118256"/>
            <a:ext cx="4743450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3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493885-AEAA-1BF0-7CE5-D0728A056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352497-500F-7E68-21DD-5253CF6ED9F6}"/>
              </a:ext>
            </a:extLst>
          </p:cNvPr>
          <p:cNvSpPr txBox="1"/>
          <p:nvPr/>
        </p:nvSpPr>
        <p:spPr>
          <a:xfrm>
            <a:off x="1340606" y="103163"/>
            <a:ext cx="102205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3BF72"/>
                </a:solidFill>
                <a:effectLst>
                  <a:reflection stA="45000" endPos="3000" dist="50800" dir="5400000" sy="-100000" algn="bl" rotWithShape="0"/>
                </a:effectLst>
                <a:latin typeface="Gabriola" panose="04040605051002020D02" pitchFamily="82" charset="0"/>
                <a:ea typeface="Cambria" panose="02040503050406030204" pitchFamily="18" charset="0"/>
              </a:rPr>
              <a:t>Check Constraints</a:t>
            </a:r>
            <a:endParaRPr lang="en-IN" sz="4000" dirty="0">
              <a:solidFill>
                <a:srgbClr val="F3BF72"/>
              </a:solidFill>
              <a:effectLst>
                <a:reflection stA="45000" endPos="3000" dist="50800" dir="5400000" sy="-100000" algn="bl" rotWithShape="0"/>
              </a:effectLst>
              <a:latin typeface="Gabriola" panose="04040605051002020D02" pitchFamily="82" charset="0"/>
              <a:ea typeface="Cambria" panose="020405030504060302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0D573E9-23BA-6937-B234-D9B8065D65CF}"/>
              </a:ext>
            </a:extLst>
          </p:cNvPr>
          <p:cNvCxnSpPr>
            <a:cxnSpLocks/>
          </p:cNvCxnSpPr>
          <p:nvPr/>
        </p:nvCxnSpPr>
        <p:spPr>
          <a:xfrm>
            <a:off x="313772" y="811049"/>
            <a:ext cx="11366339" cy="0"/>
          </a:xfrm>
          <a:prstGeom prst="line">
            <a:avLst/>
          </a:prstGeom>
          <a:ln>
            <a:solidFill>
              <a:srgbClr val="F3B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!!potential">
            <a:extLst>
              <a:ext uri="{FF2B5EF4-FFF2-40B4-BE49-F238E27FC236}">
                <a16:creationId xmlns:a16="http://schemas.microsoft.com/office/drawing/2014/main" id="{E5535FA0-3CE3-3422-F3DD-9138DD636FB6}"/>
              </a:ext>
            </a:extLst>
          </p:cNvPr>
          <p:cNvGrpSpPr/>
          <p:nvPr/>
        </p:nvGrpSpPr>
        <p:grpSpPr>
          <a:xfrm>
            <a:off x="6108874" y="567412"/>
            <a:ext cx="507586" cy="507586"/>
            <a:chOff x="4797684" y="4481585"/>
            <a:chExt cx="507586" cy="507586"/>
          </a:xfrm>
        </p:grpSpPr>
        <p:sp useBgFill="1">
          <p:nvSpPr>
            <p:cNvPr id="7" name="Oval 6">
              <a:extLst>
                <a:ext uri="{FF2B5EF4-FFF2-40B4-BE49-F238E27FC236}">
                  <a16:creationId xmlns:a16="http://schemas.microsoft.com/office/drawing/2014/main" id="{B2006237-819D-D7D3-09B2-F2558DA5C60F}"/>
                </a:ext>
              </a:extLst>
            </p:cNvPr>
            <p:cNvSpPr/>
            <p:nvPr/>
          </p:nvSpPr>
          <p:spPr>
            <a:xfrm>
              <a:off x="4797684" y="4481585"/>
              <a:ext cx="507586" cy="507586"/>
            </a:xfrm>
            <a:prstGeom prst="ellipse">
              <a:avLst/>
            </a:prstGeom>
            <a:ln w="6350">
              <a:solidFill>
                <a:schemeClr val="bg1"/>
              </a:solidFill>
            </a:ln>
            <a:effectLst>
              <a:innerShdw blurRad="279400">
                <a:schemeClr val="bg1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GB" sz="2700" dirty="0">
                <a:latin typeface="Darker Grotesque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5F07CDAD-28FB-CC28-84C8-A66D1DD6B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925477" y="4609378"/>
              <a:ext cx="252000" cy="252000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761EFFD4-3761-DD5D-AD92-D3EE312D97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8" y="-98405"/>
            <a:ext cx="1026835" cy="10330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8EB5E2-6BF2-7A82-7468-A271EE0FBDDD}"/>
              </a:ext>
            </a:extLst>
          </p:cNvPr>
          <p:cNvSpPr txBox="1"/>
          <p:nvPr/>
        </p:nvSpPr>
        <p:spPr>
          <a:xfrm>
            <a:off x="313771" y="1197739"/>
            <a:ext cx="82363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bg1"/>
                </a:solidFill>
                <a:effectLst/>
              </a:rPr>
              <a:t>CHECK (length(</a:t>
            </a:r>
            <a:r>
              <a:rPr lang="en-US" b="0" dirty="0" err="1">
                <a:solidFill>
                  <a:schemeClr val="bg1"/>
                </a:solidFill>
                <a:effectLst/>
              </a:rPr>
              <a:t>Pincode</a:t>
            </a:r>
            <a:r>
              <a:rPr lang="en-US" b="0" dirty="0">
                <a:solidFill>
                  <a:schemeClr val="bg1"/>
                </a:solidFill>
                <a:effectLst/>
              </a:rPr>
              <a:t>::text) = 6)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CHECK (</a:t>
            </a:r>
            <a:r>
              <a:rPr lang="en-IN" dirty="0" err="1">
                <a:solidFill>
                  <a:schemeClr val="bg1"/>
                </a:solidFill>
              </a:rPr>
              <a:t>Vehicle_id</a:t>
            </a:r>
            <a:r>
              <a:rPr lang="en-IN" dirty="0">
                <a:solidFill>
                  <a:schemeClr val="bg1"/>
                </a:solidFill>
              </a:rPr>
              <a:t> ~ '^[A-Z]{2}[0-9]{2}[A-Z]{1,2}[0-9]{4}$’)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CHECK (length(</a:t>
            </a:r>
            <a:r>
              <a:rPr lang="en-US" dirty="0" err="1">
                <a:solidFill>
                  <a:schemeClr val="bg1"/>
                </a:solidFill>
              </a:rPr>
              <a:t>Contact_Number</a:t>
            </a:r>
            <a:r>
              <a:rPr lang="en-US" dirty="0">
                <a:solidFill>
                  <a:schemeClr val="bg1"/>
                </a:solidFill>
              </a:rPr>
              <a:t>::text) = 10)</a:t>
            </a: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CHECK (role IN ('Driver', 'Clerk', '</a:t>
            </a:r>
            <a:r>
              <a:rPr lang="en-US" dirty="0" err="1">
                <a:solidFill>
                  <a:schemeClr val="bg1"/>
                </a:solidFill>
              </a:rPr>
              <a:t>IT_Support</a:t>
            </a:r>
            <a:r>
              <a:rPr lang="en-US" dirty="0">
                <a:solidFill>
                  <a:schemeClr val="bg1"/>
                </a:solidFill>
              </a:rPr>
              <a:t>’))</a:t>
            </a:r>
            <a:r>
              <a:rPr lang="en-IN" dirty="0">
                <a:solidFill>
                  <a:schemeClr val="bg1"/>
                </a:solidFill>
              </a:rPr>
              <a:t> – For Employee Table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CHECK (</a:t>
            </a:r>
            <a:r>
              <a:rPr lang="en-US" dirty="0" err="1">
                <a:solidFill>
                  <a:schemeClr val="bg1"/>
                </a:solidFill>
              </a:rPr>
              <a:t>Contact_Of_Sender</a:t>
            </a:r>
            <a:r>
              <a:rPr lang="en-US" dirty="0">
                <a:solidFill>
                  <a:schemeClr val="bg1"/>
                </a:solidFill>
              </a:rPr>
              <a:t> &lt;&gt; </a:t>
            </a:r>
            <a:r>
              <a:rPr lang="en-US" dirty="0" err="1">
                <a:solidFill>
                  <a:schemeClr val="bg1"/>
                </a:solidFill>
              </a:rPr>
              <a:t>Contact_Of_Receiver</a:t>
            </a:r>
            <a:r>
              <a:rPr lang="en-US" dirty="0">
                <a:solidFill>
                  <a:schemeClr val="bg1"/>
                </a:solidFill>
              </a:rPr>
              <a:t>)</a:t>
            </a: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CHECK (</a:t>
            </a:r>
            <a:r>
              <a:rPr lang="en-US" dirty="0" err="1">
                <a:solidFill>
                  <a:schemeClr val="bg1"/>
                </a:solidFill>
              </a:rPr>
              <a:t>branch_id</a:t>
            </a:r>
            <a:r>
              <a:rPr lang="en-US" dirty="0">
                <a:solidFill>
                  <a:schemeClr val="bg1"/>
                </a:solidFill>
              </a:rPr>
              <a:t> &lt;&gt; </a:t>
            </a:r>
            <a:r>
              <a:rPr lang="en-US" dirty="0" err="1">
                <a:solidFill>
                  <a:schemeClr val="bg1"/>
                </a:solidFill>
              </a:rPr>
              <a:t>to_branch</a:t>
            </a:r>
            <a:r>
              <a:rPr lang="en-US" dirty="0">
                <a:solidFill>
                  <a:schemeClr val="bg1"/>
                </a:solidFill>
              </a:rPr>
              <a:t>)</a:t>
            </a:r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E677D60-90E5-2FF4-A833-7CFCB4827E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9855" y="3622999"/>
            <a:ext cx="1981477" cy="140037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177630B-331E-84A4-6D12-A5B0810E17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6330" y="1474367"/>
            <a:ext cx="2152950" cy="145752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378A9DE-0409-226F-26D4-060D344B071E}"/>
              </a:ext>
            </a:extLst>
          </p:cNvPr>
          <p:cNvSpPr txBox="1"/>
          <p:nvPr/>
        </p:nvSpPr>
        <p:spPr>
          <a:xfrm>
            <a:off x="8550110" y="3018162"/>
            <a:ext cx="902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View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D2D4394-5E46-C7CC-EF67-99AAEBC5D7FA}"/>
              </a:ext>
            </a:extLst>
          </p:cNvPr>
          <p:cNvSpPr txBox="1"/>
          <p:nvPr/>
        </p:nvSpPr>
        <p:spPr>
          <a:xfrm>
            <a:off x="8471291" y="980806"/>
            <a:ext cx="11839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Trigger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0C3616E-8560-E15D-C2BB-AE740AAD3682}"/>
              </a:ext>
            </a:extLst>
          </p:cNvPr>
          <p:cNvSpPr txBox="1"/>
          <p:nvPr/>
        </p:nvSpPr>
        <p:spPr>
          <a:xfrm>
            <a:off x="531805" y="4276994"/>
            <a:ext cx="4068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To view our DDL </a:t>
            </a:r>
            <a:r>
              <a:rPr lang="en-IN" sz="2800" dirty="0">
                <a:solidFill>
                  <a:schemeClr val="bg1"/>
                </a:solidFill>
                <a:hlinkClick r:id="rId7"/>
              </a:rPr>
              <a:t>Click Here</a:t>
            </a:r>
            <a:endParaRPr lang="en-I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186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2372</TotalTime>
  <Words>508</Words>
  <Application>Microsoft Office PowerPoint</Application>
  <PresentationFormat>Widescreen</PresentationFormat>
  <Paragraphs>57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Darker Grotesque</vt:lpstr>
      <vt:lpstr>Gabriola</vt:lpstr>
      <vt:lpstr>Palatino Linotype</vt:lpstr>
      <vt:lpstr>Sitka Text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faran gori</dc:creator>
  <cp:lastModifiedBy>Utsav Solanki</cp:lastModifiedBy>
  <cp:revision>74</cp:revision>
  <dcterms:created xsi:type="dcterms:W3CDTF">2024-10-26T17:39:54Z</dcterms:created>
  <dcterms:modified xsi:type="dcterms:W3CDTF">2025-02-12T19:23:09Z</dcterms:modified>
</cp:coreProperties>
</file>

<file path=docProps/thumbnail.jpeg>
</file>